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7" r:id="rId2"/>
    <p:sldId id="285" r:id="rId3"/>
    <p:sldId id="288" r:id="rId4"/>
    <p:sldId id="280" r:id="rId5"/>
    <p:sldId id="284" r:id="rId6"/>
    <p:sldId id="265" r:id="rId7"/>
    <p:sldId id="283" r:id="rId8"/>
    <p:sldId id="277" r:id="rId9"/>
    <p:sldId id="286" r:id="rId10"/>
    <p:sldId id="281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61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F9DA54-2AC1-46B7-9CEE-139EC18B280F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98ECE5-AF0F-490A-A31D-8B89AB6B4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33825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14A60E-3D35-4D1F-880D-CFD76A19FB59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ECE7F6-8BF3-41C1-964E-47F686123E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3936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GB" dirty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fld id="{58583037-2C94-49C5-9ACD-553609DC081B}" type="slidenum">
              <a:rPr lang="en-GB" sz="1200" smtClean="0">
                <a:solidFill>
                  <a:prstClr val="black"/>
                </a:solidFill>
              </a:rPr>
              <a:pPr eaLnBrk="1" hangingPunct="1"/>
              <a:t>1</a:t>
            </a:fld>
            <a:endParaRPr lang="en-GB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0647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CE7F6-8BF3-41C1-964E-47F686123E4D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93891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CE7F6-8BF3-41C1-964E-47F686123E4D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31570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CE7F6-8BF3-41C1-964E-47F686123E4D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05019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CE7F6-8BF3-41C1-964E-47F686123E4D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3495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CE7F6-8BF3-41C1-964E-47F686123E4D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02153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CE7F6-8BF3-41C1-964E-47F686123E4D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91170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CE7F6-8BF3-41C1-964E-47F686123E4D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0584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CE7F6-8BF3-41C1-964E-47F686123E4D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3887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ECE7F6-8BF3-41C1-964E-47F686123E4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10845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59833"/>
            <a:ext cx="7772400" cy="5290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7934" y="1916832"/>
            <a:ext cx="7812497" cy="17526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rgbClr val="AA272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7571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2000" y="1304014"/>
            <a:ext cx="7344000" cy="90084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2000" y="2158983"/>
            <a:ext cx="7344000" cy="407832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2000"/>
            </a:lvl1pPr>
            <a:lvl2pPr>
              <a:spcBef>
                <a:spcPts val="0"/>
              </a:spcBef>
              <a:defRPr sz="1800"/>
            </a:lvl2pPr>
            <a:lvl3pPr>
              <a:spcBef>
                <a:spcPts val="0"/>
              </a:spcBef>
              <a:defRPr sz="1600"/>
            </a:lvl3pPr>
            <a:lvl4pPr>
              <a:spcBef>
                <a:spcPts val="0"/>
              </a:spcBef>
              <a:defRPr sz="1400"/>
            </a:lvl4pPr>
            <a:lvl5pPr>
              <a:spcBef>
                <a:spcPts val="0"/>
              </a:spcBef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6997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6000" y="1304014"/>
            <a:ext cx="4770000" cy="90084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6000" y="2158983"/>
            <a:ext cx="4770000" cy="407832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2000"/>
            </a:lvl1pPr>
            <a:lvl2pPr>
              <a:spcBef>
                <a:spcPts val="0"/>
              </a:spcBef>
              <a:defRPr sz="1800"/>
            </a:lvl2pPr>
            <a:lvl3pPr>
              <a:spcBef>
                <a:spcPts val="0"/>
              </a:spcBef>
              <a:defRPr sz="1600"/>
            </a:lvl3pPr>
            <a:lvl4pPr>
              <a:spcBef>
                <a:spcPts val="0"/>
              </a:spcBef>
              <a:defRPr sz="1400"/>
            </a:lvl4pPr>
            <a:lvl5pPr>
              <a:spcBef>
                <a:spcPts val="0"/>
              </a:spcBef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746940" y="1442081"/>
            <a:ext cx="2682000" cy="3294000"/>
          </a:xfrm>
          <a:ln>
            <a:solidFill>
              <a:srgbClr val="AA272F"/>
            </a:solidFill>
          </a:ln>
        </p:spPr>
        <p:txBody>
          <a:bodyPr rtlCol="0">
            <a:norm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623194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023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/>
              </a:solidFill>
              <a:latin typeface="Tahoma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/>
              </a:solidFill>
              <a:latin typeface="Tahoma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342BFE-9C67-464A-9258-E9B0CBFB05A1}" type="slidenum">
              <a:rPr lang="en-GB">
                <a:solidFill>
                  <a:prstClr val="black"/>
                </a:solidFill>
                <a:latin typeface="Tahoma" charset="0"/>
              </a:rPr>
              <a:pPr>
                <a:defRPr/>
              </a:pPr>
              <a:t>‹#›</a:t>
            </a:fld>
            <a:endParaRPr lang="en-GB">
              <a:solidFill>
                <a:prstClr val="black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27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A4 Diocese for PPT_Bkgd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98463"/>
            <a:ext cx="9144000" cy="646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5" descr="Diocese Shield Colour.png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395288"/>
            <a:ext cx="2005012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971550" y="1295400"/>
            <a:ext cx="7345363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71550" y="2035175"/>
            <a:ext cx="7345363" cy="420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3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ahoma" pitchFamily="34" charset="0"/>
          <a:cs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ahoma" pitchFamily="34" charset="0"/>
          <a:cs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ahoma" pitchFamily="34" charset="0"/>
          <a:cs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ahoma" pitchFamily="34" charset="0"/>
          <a:cs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ahoma" pitchFamily="34" charset="0"/>
          <a:cs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ahoma" pitchFamily="34" charset="0"/>
          <a:cs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ahoma" pitchFamily="34" charset="0"/>
          <a:cs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ahoma" pitchFamily="34" charset="0"/>
          <a:cs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buClr>
          <a:srgbClr val="AA272F"/>
        </a:buClr>
        <a:buSzPct val="105000"/>
        <a:buFont typeface="Arial" charset="0"/>
        <a:buChar char="•"/>
        <a:defRPr sz="28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buClr>
          <a:srgbClr val="AA272F"/>
        </a:buClr>
        <a:buSzPct val="105000"/>
        <a:buFont typeface="Arial" charset="0"/>
        <a:buChar char="–"/>
        <a:defRPr sz="24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Clr>
          <a:srgbClr val="AA272F"/>
        </a:buClr>
        <a:buSzPct val="105000"/>
        <a:buFont typeface="Arial" charset="0"/>
        <a:buChar char="•"/>
        <a:defRPr sz="20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Clr>
          <a:srgbClr val="AA272F"/>
        </a:buClr>
        <a:buSzPct val="105000"/>
        <a:buFont typeface="Arial" charset="0"/>
        <a:buChar char="–"/>
        <a:defRPr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lr>
          <a:srgbClr val="AA272F"/>
        </a:buClr>
        <a:buSzPct val="105000"/>
        <a:buFont typeface="Arial" charset="0"/>
        <a:buChar char="»"/>
        <a:defRPr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1303338"/>
            <a:ext cx="7343775" cy="901700"/>
          </a:xfrm>
        </p:spPr>
        <p:txBody>
          <a:bodyPr/>
          <a:lstStyle/>
          <a:p>
            <a:pPr eaLnBrk="1" hangingPunct="1"/>
            <a:br>
              <a:rPr lang="en-GB" sz="4000" dirty="0">
                <a:solidFill>
                  <a:srgbClr val="FF0000"/>
                </a:solidFill>
                <a:latin typeface="Tahoma" charset="0"/>
                <a:cs typeface="Tahoma" charset="0"/>
              </a:rPr>
            </a:br>
            <a:br>
              <a:rPr lang="en-GB" sz="4000" dirty="0">
                <a:solidFill>
                  <a:srgbClr val="FF0000"/>
                </a:solidFill>
                <a:latin typeface="Tahoma" charset="0"/>
                <a:cs typeface="Tahoma" charset="0"/>
              </a:rPr>
            </a:br>
            <a:r>
              <a:rPr lang="en-GB" sz="4000" dirty="0">
                <a:latin typeface="Tahoma" charset="0"/>
                <a:cs typeface="Tahoma" charset="0"/>
              </a:rPr>
              <a:t> </a:t>
            </a:r>
            <a:br>
              <a:rPr lang="en-GB" sz="4000" dirty="0">
                <a:latin typeface="Tahoma" charset="0"/>
                <a:cs typeface="Tahoma" charset="0"/>
              </a:rPr>
            </a:br>
            <a:br>
              <a:rPr lang="en-GB" sz="1800" dirty="0">
                <a:solidFill>
                  <a:srgbClr val="FF0000"/>
                </a:solidFill>
                <a:latin typeface="Tahoma" charset="0"/>
                <a:cs typeface="Tahoma" charset="0"/>
              </a:rPr>
            </a:br>
            <a:r>
              <a:rPr lang="en-GB" sz="4000" dirty="0">
                <a:latin typeface="Tahoma" charset="0"/>
                <a:cs typeface="Tahoma" charset="0"/>
              </a:rPr>
              <a:t>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1115616" y="1052736"/>
            <a:ext cx="7343775" cy="4966494"/>
          </a:xfrm>
        </p:spPr>
        <p:txBody>
          <a:bodyPr>
            <a:normAutofit/>
          </a:bodyPr>
          <a:lstStyle/>
          <a:p>
            <a:pPr marL="0" indent="0" algn="ctr" eaLnBrk="1" hangingPunct="1">
              <a:buFont typeface="Arial" charset="0"/>
              <a:buNone/>
              <a:defRPr/>
            </a:pPr>
            <a:endParaRPr lang="en-GB" sz="5200" b="1" dirty="0">
              <a:solidFill>
                <a:srgbClr val="AA272F"/>
              </a:solidFill>
              <a:latin typeface="Tahoma" charset="0"/>
              <a:cs typeface="Tahoma" charset="0"/>
            </a:endParaRPr>
          </a:p>
          <a:p>
            <a:pPr marL="0" indent="0" algn="ctr" eaLnBrk="1" hangingPunct="1">
              <a:buFont typeface="Arial" charset="0"/>
              <a:buNone/>
              <a:defRPr/>
            </a:pPr>
            <a:endParaRPr lang="en-GB" sz="5200" b="1" dirty="0">
              <a:solidFill>
                <a:srgbClr val="AA272F"/>
              </a:solidFill>
              <a:latin typeface="Tahoma" charset="0"/>
              <a:cs typeface="Tahoma" charset="0"/>
            </a:endParaRPr>
          </a:p>
          <a:p>
            <a:pPr marL="0" indent="0" algn="ctr" eaLnBrk="1" hangingPunct="1">
              <a:buFont typeface="Arial" charset="0"/>
              <a:buNone/>
              <a:defRPr/>
            </a:pPr>
            <a:r>
              <a:rPr lang="en-GB" sz="7200" b="1" dirty="0">
                <a:solidFill>
                  <a:srgbClr val="C00000"/>
                </a:solidFill>
                <a:latin typeface="Tahoma" charset="0"/>
                <a:cs typeface="Tahoma" charset="0"/>
              </a:rPr>
              <a:t>Budget 2021</a:t>
            </a:r>
          </a:p>
          <a:p>
            <a:pPr marL="0" indent="0" algn="ctr" eaLnBrk="1" hangingPunct="1">
              <a:buFont typeface="Arial" charset="0"/>
              <a:buNone/>
              <a:defRPr/>
            </a:pPr>
            <a:endParaRPr lang="en-GB" sz="2600" b="1" dirty="0">
              <a:latin typeface="Tahoma" charset="0"/>
            </a:endParaRPr>
          </a:p>
          <a:p>
            <a:pPr marL="0" indent="0" algn="ctr" eaLnBrk="1" hangingPunct="1">
              <a:buFont typeface="Arial" charset="0"/>
              <a:buNone/>
              <a:defRPr/>
            </a:pPr>
            <a:endParaRPr lang="en-GB" sz="7200" dirty="0">
              <a:solidFill>
                <a:srgbClr val="FF0000"/>
              </a:solidFill>
              <a:latin typeface="Tahoma" charset="0"/>
            </a:endParaRPr>
          </a:p>
          <a:p>
            <a:pPr marL="0" indent="0" algn="ctr" eaLnBrk="1" hangingPunct="1">
              <a:buFont typeface="Arial" charset="0"/>
              <a:buNone/>
              <a:defRPr/>
            </a:pPr>
            <a:endParaRPr lang="en-GB" sz="7200" dirty="0">
              <a:solidFill>
                <a:srgbClr val="FF0000"/>
              </a:solidFill>
              <a:latin typeface="Tahoma" charset="0"/>
            </a:endParaRPr>
          </a:p>
          <a:p>
            <a:pPr algn="r" eaLnBrk="1" hangingPunct="1">
              <a:defRPr/>
            </a:pPr>
            <a:endParaRPr lang="en-GB" sz="1800" dirty="0">
              <a:solidFill>
                <a:srgbClr val="FF0000"/>
              </a:solidFill>
              <a:latin typeface="Tahoma" charset="0"/>
            </a:endParaRPr>
          </a:p>
          <a:p>
            <a:pPr algn="r" eaLnBrk="1" hangingPunct="1">
              <a:defRPr/>
            </a:pPr>
            <a:endParaRPr lang="en-GB" sz="1800" dirty="0">
              <a:solidFill>
                <a:srgbClr val="FF0000"/>
              </a:solidFill>
              <a:latin typeface="Tahoma" charset="0"/>
            </a:endParaRPr>
          </a:p>
          <a:p>
            <a:pPr algn="r" eaLnBrk="1" hangingPunct="1">
              <a:defRPr/>
            </a:pPr>
            <a:endParaRPr lang="en-GB" sz="1800" dirty="0">
              <a:solidFill>
                <a:srgbClr val="FF0000"/>
              </a:solidFill>
              <a:latin typeface="Tahoma" charset="0"/>
            </a:endParaRPr>
          </a:p>
          <a:p>
            <a:pPr algn="r" eaLnBrk="1" hangingPunct="1">
              <a:defRPr/>
            </a:pPr>
            <a:endParaRPr lang="en-GB" sz="2600" dirty="0">
              <a:solidFill>
                <a:srgbClr val="FF0000"/>
              </a:solidFill>
              <a:latin typeface="Tahoma" charset="0"/>
            </a:endParaRPr>
          </a:p>
          <a:p>
            <a:pPr marL="0" indent="0" algn="r" eaLnBrk="1" hangingPunct="1">
              <a:buFont typeface="Arial" charset="0"/>
              <a:buNone/>
              <a:defRPr/>
            </a:pPr>
            <a:endParaRPr lang="en-GB" sz="2600" dirty="0">
              <a:latin typeface="Tahoma" charset="0"/>
            </a:endParaRPr>
          </a:p>
          <a:p>
            <a:pPr algn="r" eaLnBrk="1" hangingPunct="1">
              <a:defRPr/>
            </a:pPr>
            <a:endParaRPr lang="en-GB" sz="2600" dirty="0">
              <a:latin typeface="Tahoma" charset="0"/>
            </a:endParaRPr>
          </a:p>
          <a:p>
            <a:pPr marL="0" indent="0" algn="r" eaLnBrk="1" hangingPunct="1">
              <a:buFont typeface="Arial" charset="0"/>
              <a:buNone/>
              <a:defRPr/>
            </a:pPr>
            <a:endParaRPr lang="en-GB" sz="2600" dirty="0">
              <a:latin typeface="Tahoma" charset="0"/>
            </a:endParaRPr>
          </a:p>
          <a:p>
            <a:pPr eaLnBrk="1" hangingPunct="1">
              <a:defRPr/>
            </a:pPr>
            <a:endParaRPr lang="en-GB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3772E0A-71AA-47CF-AEDA-243F043514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312513"/>
            <a:ext cx="4557672" cy="1052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4222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3848" y="1052736"/>
            <a:ext cx="2088232" cy="900849"/>
          </a:xfrm>
        </p:spPr>
        <p:txBody>
          <a:bodyPr/>
          <a:lstStyle/>
          <a:p>
            <a:r>
              <a:rPr lang="en-GB" sz="3600" dirty="0">
                <a:solidFill>
                  <a:srgbClr val="C00000"/>
                </a:solidFill>
              </a:rPr>
              <a:t>Motion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2420888"/>
            <a:ext cx="8064896" cy="46085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b="1" dirty="0"/>
              <a:t>The Chair of the Board of Finance to move:</a:t>
            </a:r>
          </a:p>
          <a:p>
            <a:pPr marL="0" indent="0">
              <a:buNone/>
            </a:pPr>
            <a:endParaRPr lang="en-GB" sz="2400" b="1" dirty="0"/>
          </a:p>
          <a:p>
            <a:pPr marL="0" indent="0">
              <a:buNone/>
            </a:pPr>
            <a:r>
              <a:rPr lang="en-GB" sz="2400" b="1" dirty="0"/>
              <a:t>“That the Synod authorises the expenditure of a sum for the Common Fund not exceeding £13.5m.”</a:t>
            </a:r>
          </a:p>
          <a:p>
            <a:pPr marL="0" indent="0">
              <a:buNone/>
            </a:pP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186279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39752" y="289423"/>
            <a:ext cx="3528392" cy="900849"/>
          </a:xfrm>
        </p:spPr>
        <p:txBody>
          <a:bodyPr/>
          <a:lstStyle/>
          <a:p>
            <a:r>
              <a:rPr lang="en-GB" sz="3600" dirty="0">
                <a:solidFill>
                  <a:srgbClr val="C00000"/>
                </a:solidFill>
              </a:rPr>
              <a:t>The Context</a:t>
            </a:r>
            <a:br>
              <a:rPr lang="en-GB" dirty="0">
                <a:solidFill>
                  <a:srgbClr val="C00000"/>
                </a:solidFill>
              </a:rPr>
            </a:b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32316" y="980728"/>
            <a:ext cx="8820980" cy="4608512"/>
          </a:xfrm>
        </p:spPr>
        <p:txBody>
          <a:bodyPr>
            <a:normAutofit fontScale="25000" lnSpcReduction="20000"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AA272F"/>
              </a:buClr>
              <a:buSzPct val="105000"/>
              <a:buFont typeface="Arial" charset="0"/>
              <a:buChar char="•"/>
              <a:tabLst/>
              <a:defRPr/>
            </a:pPr>
            <a:r>
              <a:rPr kumimoji="0" lang="en-GB" sz="8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Strategic Review - to arrive at a plan of a financially sustainable model of mission for the Diocese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AA272F"/>
              </a:buClr>
              <a:buSzPct val="105000"/>
              <a:buFont typeface="Arial" charset="0"/>
              <a:buChar char="•"/>
              <a:tabLst/>
              <a:defRPr/>
            </a:pPr>
            <a:endParaRPr lang="en-GB" sz="8800" dirty="0">
              <a:solidFill>
                <a:prstClr val="black"/>
              </a:solidFill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AA272F"/>
              </a:buClr>
              <a:buSzPct val="105000"/>
              <a:buFont typeface="Arial" charset="0"/>
              <a:buChar char="•"/>
              <a:tabLst/>
              <a:defRPr/>
            </a:pPr>
            <a:r>
              <a:rPr kumimoji="0" lang="en-GB" sz="8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This </a:t>
            </a:r>
            <a:r>
              <a:rPr lang="en-GB" sz="8800" dirty="0">
                <a:solidFill>
                  <a:prstClr val="black"/>
                </a:solidFill>
              </a:rPr>
              <a:t>should </a:t>
            </a:r>
            <a:r>
              <a:rPr kumimoji="0" lang="en-GB" sz="8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entail progressive narrowing of the gap between income and expenditure to steady state but should include targeted investment</a:t>
            </a:r>
          </a:p>
          <a:p>
            <a:endParaRPr lang="en-GB" sz="8800" dirty="0"/>
          </a:p>
          <a:p>
            <a:r>
              <a:rPr lang="en-GB" sz="8800" dirty="0"/>
              <a:t>Budget is impacted by the severity and longevity of the Covid-19 pandemic</a:t>
            </a:r>
          </a:p>
          <a:p>
            <a:endParaRPr lang="en-GB" sz="8800" dirty="0"/>
          </a:p>
          <a:p>
            <a:r>
              <a:rPr lang="en-GB" sz="88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Partnership at all levels - National </a:t>
            </a:r>
            <a:r>
              <a:rPr lang="en-GB" sz="8800" dirty="0">
                <a:solidFill>
                  <a:srgbClr val="000000"/>
                </a:solidFill>
              </a:rPr>
              <a:t>C</a:t>
            </a:r>
            <a:r>
              <a:rPr lang="en-GB" sz="88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hurch/ Diocese/ parishes/ churchgoers </a:t>
            </a:r>
          </a:p>
          <a:p>
            <a:endParaRPr lang="en-GB" sz="8800" dirty="0">
              <a:solidFill>
                <a:srgbClr val="000000"/>
              </a:solidFill>
            </a:endParaRPr>
          </a:p>
          <a:p>
            <a:r>
              <a:rPr lang="en-GB" sz="8800" dirty="0"/>
              <a:t>Short-term measures to control costs (e.g. Furlough of staff and cutting property expenditure and National support) - 2020 forecast deficit contained to £937K</a:t>
            </a:r>
          </a:p>
          <a:p>
            <a:endParaRPr lang="en-GB" sz="8800" dirty="0"/>
          </a:p>
          <a:p>
            <a:r>
              <a:rPr lang="en-GB" sz="8800" dirty="0"/>
              <a:t>Early in process of transfer to Indicative Offers</a:t>
            </a:r>
          </a:p>
          <a:p>
            <a:endParaRPr lang="en-GB" sz="8800" dirty="0"/>
          </a:p>
          <a:p>
            <a:r>
              <a:rPr lang="en-GB" sz="8800" dirty="0"/>
              <a:t>Strategic intent and funding just confirmed for full-time Generous Giving Officer</a:t>
            </a:r>
          </a:p>
          <a:p>
            <a:pPr marL="0" indent="0">
              <a:buNone/>
            </a:pPr>
            <a:endParaRPr lang="en-GB" sz="7400" dirty="0"/>
          </a:p>
          <a:p>
            <a:endParaRPr lang="en-GB" sz="7400" dirty="0"/>
          </a:p>
          <a:p>
            <a:pPr marL="0" indent="0">
              <a:buNone/>
            </a:pPr>
            <a:endParaRPr lang="en-GB" sz="7400" dirty="0"/>
          </a:p>
          <a:p>
            <a:endParaRPr lang="en-GB" sz="2400" b="1" dirty="0"/>
          </a:p>
          <a:p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817506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9512" y="451580"/>
            <a:ext cx="7128792" cy="900849"/>
          </a:xfrm>
        </p:spPr>
        <p:txBody>
          <a:bodyPr/>
          <a:lstStyle/>
          <a:p>
            <a:r>
              <a:rPr lang="en-GB" sz="3600" dirty="0">
                <a:solidFill>
                  <a:srgbClr val="C00000"/>
                </a:solidFill>
              </a:rPr>
              <a:t>National Church Partnership</a:t>
            </a:r>
            <a:br>
              <a:rPr lang="en-GB" dirty="0">
                <a:solidFill>
                  <a:srgbClr val="C00000"/>
                </a:solidFill>
              </a:rPr>
            </a:b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1556792"/>
            <a:ext cx="9433556" cy="5021322"/>
          </a:xfrm>
        </p:spPr>
        <p:txBody>
          <a:bodyPr>
            <a:normAutofit/>
          </a:bodyPr>
          <a:lstStyle/>
          <a:p>
            <a:r>
              <a:rPr lang="en-GB" sz="2200" b="1" dirty="0"/>
              <a:t>Strategic Development Funding </a:t>
            </a:r>
          </a:p>
          <a:p>
            <a:pPr marL="0" indent="0">
              <a:buNone/>
            </a:pPr>
            <a:r>
              <a:rPr lang="en-GB" sz="2200" dirty="0"/>
              <a:t>	- Chatham Town Centre - £655k</a:t>
            </a:r>
          </a:p>
          <a:p>
            <a:pPr marL="0" indent="0">
              <a:buNone/>
            </a:pPr>
            <a:r>
              <a:rPr lang="en-GB" sz="2200" dirty="0"/>
              <a:t>	- Missional - £1.44M (matched funding over 5 years)</a:t>
            </a:r>
          </a:p>
          <a:p>
            <a:pPr marL="0" indent="0">
              <a:buNone/>
            </a:pPr>
            <a:endParaRPr lang="en-GB" sz="2200" dirty="0"/>
          </a:p>
          <a:p>
            <a:r>
              <a:rPr lang="en-GB" sz="2200" b="1" dirty="0"/>
              <a:t>Covid-19</a:t>
            </a:r>
          </a:p>
          <a:p>
            <a:pPr marL="0" indent="0">
              <a:buNone/>
            </a:pPr>
            <a:r>
              <a:rPr lang="en-GB" sz="2200" dirty="0"/>
              <a:t>	- Clergy Stipend payment deferral - £1.37M (Loan 12ms)</a:t>
            </a:r>
          </a:p>
          <a:p>
            <a:pPr marL="0" indent="0">
              <a:buNone/>
            </a:pPr>
            <a:r>
              <a:rPr lang="en-GB" sz="2200" dirty="0"/>
              <a:t>	- Continuity Grant £320K (50% of Covid-19 net impact)</a:t>
            </a:r>
          </a:p>
          <a:p>
            <a:endParaRPr lang="en-GB" sz="2200" dirty="0"/>
          </a:p>
          <a:p>
            <a:r>
              <a:rPr lang="en-GB" sz="2200" b="1" dirty="0">
                <a:effectLst/>
              </a:rPr>
              <a:t>Giving Advisor Fund</a:t>
            </a:r>
            <a:endParaRPr lang="en-GB" sz="2200" b="1" dirty="0"/>
          </a:p>
          <a:p>
            <a:pPr marL="457200" lvl="1" indent="0">
              <a:buNone/>
            </a:pPr>
            <a:r>
              <a:rPr lang="en-GB" sz="2200" dirty="0"/>
              <a:t>	</a:t>
            </a: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- Generous Giving Officer £120K (50% over 5 years)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AA272F"/>
              </a:buClr>
              <a:buSzPct val="105000"/>
              <a:buFont typeface="Arial" charset="0"/>
              <a:buNone/>
              <a:tabLst/>
              <a:defRPr/>
            </a:pPr>
            <a:endParaRPr kumimoji="0" lang="en-GB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AA272F"/>
              </a:buClr>
              <a:buSzPct val="105000"/>
              <a:buFont typeface="Arial" charset="0"/>
              <a:buChar char="•"/>
              <a:tabLst/>
              <a:defRPr/>
            </a:pP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Capacity Funding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AA272F"/>
              </a:buClr>
              <a:buSzPct val="105000"/>
              <a:buFont typeface="Arial" charset="0"/>
              <a:buNone/>
              <a:tabLst/>
              <a:defRPr/>
            </a:pP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- C£120K</a:t>
            </a:r>
          </a:p>
        </p:txBody>
      </p:sp>
    </p:spTree>
    <p:extLst>
      <p:ext uri="{BB962C8B-B14F-4D97-AF65-F5344CB8AC3E}">
        <p14:creationId xmlns:p14="http://schemas.microsoft.com/office/powerpoint/2010/main" val="1975158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699792" y="548680"/>
            <a:ext cx="4104456" cy="900849"/>
          </a:xfrm>
        </p:spPr>
        <p:txBody>
          <a:bodyPr/>
          <a:lstStyle/>
          <a:p>
            <a:r>
              <a:rPr lang="en-GB" sz="3600" dirty="0">
                <a:solidFill>
                  <a:srgbClr val="C00000"/>
                </a:solidFill>
              </a:rPr>
              <a:t>2021 Budget 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1556792"/>
            <a:ext cx="8568952" cy="4968552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kumimoji="0" lang="en-GB" sz="2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ahoma" charset="0"/>
                <a:ea typeface="Tahoma" pitchFamily="34" charset="0"/>
                <a:cs typeface="Tahoma" pitchFamily="34" charset="0"/>
              </a:rPr>
              <a:t>Budgeted deficit of £1,804K (2020F: Deficit £937k; 2020 Base-case Budget of £833K)</a:t>
            </a:r>
          </a:p>
          <a:p>
            <a:pPr eaLnBrk="1" hangingPunct="1">
              <a:defRPr/>
            </a:pPr>
            <a:endParaRPr lang="en-GB" sz="2400" dirty="0">
              <a:latin typeface="Tahoma" charset="0"/>
            </a:endParaRPr>
          </a:p>
          <a:p>
            <a:pPr eaLnBrk="1" hangingPunct="1">
              <a:defRPr/>
            </a:pPr>
            <a:r>
              <a:rPr kumimoji="0" lang="en-GB" sz="2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ahoma" charset="0"/>
                <a:ea typeface="Tahoma" pitchFamily="34" charset="0"/>
                <a:cs typeface="Tahoma" pitchFamily="34" charset="0"/>
              </a:rPr>
              <a:t>The 2021 Budget of £8.0M for Parish Offers does implicitly anticipate recovering levels of parish contributions later in 2021 as Covid-19 restrictions are assumed to lift</a:t>
            </a:r>
          </a:p>
          <a:p>
            <a:pPr eaLnBrk="1" hangingPunct="1">
              <a:defRPr/>
            </a:pPr>
            <a:endParaRPr lang="en-GB" sz="2400" dirty="0">
              <a:latin typeface="Tahoma" charset="0"/>
            </a:endParaRPr>
          </a:p>
          <a:p>
            <a:pPr eaLnBrk="1" hangingPunct="1">
              <a:defRPr/>
            </a:pPr>
            <a:r>
              <a:rPr kumimoji="0" lang="en-GB" sz="2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ahoma" charset="0"/>
                <a:ea typeface="Tahoma" pitchFamily="34" charset="0"/>
                <a:cs typeface="Tahoma" pitchFamily="34" charset="0"/>
              </a:rPr>
              <a:t>A range of scenarios (e.g. best/realistic/worst) have been considered:</a:t>
            </a:r>
          </a:p>
          <a:p>
            <a:pPr eaLnBrk="1" hangingPunct="1">
              <a:defRPr/>
            </a:pPr>
            <a:endParaRPr lang="en-GB" sz="2400" dirty="0">
              <a:latin typeface="Tahoma" charset="0"/>
            </a:endParaRPr>
          </a:p>
          <a:p>
            <a:pPr marL="400050" lvl="1" indent="0" eaLnBrk="1" hangingPunct="1">
              <a:buNone/>
              <a:defRPr/>
            </a:pPr>
            <a:r>
              <a:rPr kumimoji="0" lang="en-GB" sz="2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ahoma" charset="0"/>
                <a:ea typeface="Tahoma" pitchFamily="34" charset="0"/>
                <a:cs typeface="Tahoma" pitchFamily="34" charset="0"/>
              </a:rPr>
              <a:t>- W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charset="0"/>
                <a:ea typeface="Tahoma" pitchFamily="34" charset="0"/>
                <a:cs typeface="Tahoma" pitchFamily="34" charset="0"/>
              </a:rPr>
              <a:t>orst-case Scenario – 40% </a:t>
            </a:r>
            <a:r>
              <a:rPr kumimoji="0" lang="en-GB" sz="2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ahoma" charset="0"/>
                <a:ea typeface="Tahoma" pitchFamily="34" charset="0"/>
                <a:cs typeface="Tahoma" pitchFamily="34" charset="0"/>
              </a:rPr>
              <a:t>fall in parish contributions from pre-</a:t>
            </a:r>
            <a:r>
              <a:rPr kumimoji="0" lang="en-GB" sz="22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ahoma" charset="0"/>
                <a:ea typeface="Tahoma" pitchFamily="34" charset="0"/>
                <a:cs typeface="Tahoma" pitchFamily="34" charset="0"/>
              </a:rPr>
              <a:t>Covid</a:t>
            </a:r>
            <a:r>
              <a:rPr kumimoji="0" lang="en-GB" sz="2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ahoma" charset="0"/>
                <a:ea typeface="Tahoma" pitchFamily="34" charset="0"/>
                <a:cs typeface="Tahoma" pitchFamily="34" charset="0"/>
              </a:rPr>
              <a:t> levels (£2.8M less than budgeted) - leading to c£1.5M worse than budgeted deficit. There would be sufficient Common Fund reserves and cash</a:t>
            </a:r>
            <a:endParaRPr lang="en-GB" sz="2200" dirty="0"/>
          </a:p>
          <a:p>
            <a:pPr marL="0" indent="0">
              <a:buNone/>
            </a:pPr>
            <a:endParaRPr lang="en-GB" sz="2400" dirty="0"/>
          </a:p>
          <a:p>
            <a:endParaRPr lang="en-GB" sz="2400" b="1" dirty="0"/>
          </a:p>
          <a:p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125630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015716" y="188640"/>
            <a:ext cx="5112568" cy="900849"/>
          </a:xfrm>
        </p:spPr>
        <p:txBody>
          <a:bodyPr/>
          <a:lstStyle/>
          <a:p>
            <a:r>
              <a:rPr lang="en-GB" sz="3600" dirty="0">
                <a:solidFill>
                  <a:srgbClr val="C00000"/>
                </a:solidFill>
              </a:rPr>
              <a:t>Key Assumptions </a:t>
            </a:r>
            <a:br>
              <a:rPr lang="en-GB" dirty="0">
                <a:solidFill>
                  <a:srgbClr val="C00000"/>
                </a:solidFill>
              </a:rPr>
            </a:b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5536" y="908720"/>
            <a:ext cx="8568952" cy="5408765"/>
          </a:xfrm>
        </p:spPr>
        <p:txBody>
          <a:bodyPr>
            <a:noAutofit/>
          </a:bodyPr>
          <a:lstStyle/>
          <a:p>
            <a:r>
              <a:rPr lang="en-GB" sz="2200" dirty="0"/>
              <a:t>Based on £8.0M Parish Offers (plus £0.4M recovery of DBF fees) (2020F: £8.3M; 2020Pre-Covid £8.6M; 2020B: £8.9M) </a:t>
            </a:r>
          </a:p>
          <a:p>
            <a:endParaRPr lang="en-GB" sz="1600" dirty="0"/>
          </a:p>
          <a:p>
            <a:r>
              <a:rPr lang="en-GB" sz="2200" dirty="0"/>
              <a:t>Average stipendiary clergy posts of 172.5 in 2021, 10.7% vacancy rate (2020B: 181.5, vacancy rate 10.0%)</a:t>
            </a:r>
          </a:p>
          <a:p>
            <a:endParaRPr lang="en-GB" sz="1600" dirty="0"/>
          </a:p>
          <a:p>
            <a:r>
              <a:rPr lang="en-GB" sz="2200" dirty="0"/>
              <a:t>No stipend or staff salary increase </a:t>
            </a:r>
          </a:p>
          <a:p>
            <a:endParaRPr lang="en-GB" sz="1600" dirty="0"/>
          </a:p>
          <a:p>
            <a:r>
              <a:rPr lang="en-GB" sz="2200" dirty="0"/>
              <a:t>Property Repairs of £750K (2020F: £750K (inc. £250K catch-up expenditure); 2020B: £750K</a:t>
            </a:r>
            <a:r>
              <a:rPr lang="en-GB" sz="2200"/>
              <a:t>) plus </a:t>
            </a:r>
            <a:r>
              <a:rPr lang="en-GB" sz="2200" dirty="0"/>
              <a:t>an additional £250K (funded from the Diocesan Pastoral Account) toward additional parsonage repair and maintenance</a:t>
            </a:r>
          </a:p>
          <a:p>
            <a:pPr marL="0" indent="0">
              <a:buNone/>
            </a:pPr>
            <a:endParaRPr lang="en-GB" sz="1600" dirty="0"/>
          </a:p>
          <a:p>
            <a:r>
              <a:rPr lang="en-GB" sz="2200" dirty="0"/>
              <a:t>Common Fund budgeted to reduce to £4.1m by the end of 2021 (Policy of a minimum of £5M)</a:t>
            </a:r>
          </a:p>
          <a:p>
            <a:endParaRPr lang="en-GB" sz="1600" dirty="0"/>
          </a:p>
          <a:p>
            <a:r>
              <a:rPr lang="en-GB" sz="2200" dirty="0"/>
              <a:t>Net cash outflow of £3.9M projected for 2021 with a projected cash balance at 31 December 2021 of £5.6M</a:t>
            </a:r>
            <a:endParaRPr lang="en-GB" sz="2200" b="1" dirty="0"/>
          </a:p>
        </p:txBody>
      </p:sp>
    </p:spTree>
    <p:extLst>
      <p:ext uri="{BB962C8B-B14F-4D97-AF65-F5344CB8AC3E}">
        <p14:creationId xmlns:p14="http://schemas.microsoft.com/office/powerpoint/2010/main" val="2733292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9"/>
          <p:cNvSpPr>
            <a:spLocks noGrp="1" noChangeArrowheads="1"/>
          </p:cNvSpPr>
          <p:nvPr>
            <p:ph type="title"/>
          </p:nvPr>
        </p:nvSpPr>
        <p:spPr>
          <a:xfrm>
            <a:off x="755576" y="116632"/>
            <a:ext cx="8229600" cy="1143000"/>
          </a:xfrm>
        </p:spPr>
        <p:txBody>
          <a:bodyPr/>
          <a:lstStyle/>
          <a:p>
            <a:pPr algn="l" eaLnBrk="1" hangingPunct="1"/>
            <a:r>
              <a:rPr lang="en-GB" sz="3600" dirty="0">
                <a:solidFill>
                  <a:srgbClr val="C00000"/>
                </a:solidFill>
              </a:rPr>
              <a:t>Budget 21/Forecast 20</a:t>
            </a:r>
            <a:endParaRPr lang="en-GB" sz="3600" dirty="0">
              <a:solidFill>
                <a:srgbClr val="C00000"/>
              </a:solidFill>
              <a:latin typeface="Tahoma" pitchFamily="34" charset="0"/>
            </a:endParaRPr>
          </a:p>
        </p:txBody>
      </p:sp>
      <p:graphicFrame>
        <p:nvGraphicFramePr>
          <p:cNvPr id="3" name="Table Placeholder 2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909124322"/>
              </p:ext>
            </p:extLst>
          </p:nvPr>
        </p:nvGraphicFramePr>
        <p:xfrm>
          <a:off x="251520" y="931177"/>
          <a:ext cx="8496944" cy="5903388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4680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8992">
                <a:tc>
                  <a:txBody>
                    <a:bodyPr/>
                    <a:lstStyle/>
                    <a:p>
                      <a:r>
                        <a:rPr lang="en-GB" sz="1800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Common Fund (£M)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Budget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Forecast</a:t>
                      </a:r>
                      <a:r>
                        <a:rPr lang="en-GB" sz="1800" i="0" baseline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2020</a:t>
                      </a:r>
                      <a:endParaRPr lang="en-GB" sz="1800" i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312">
                <a:tc>
                  <a:txBody>
                    <a:bodyPr/>
                    <a:lstStyle/>
                    <a:p>
                      <a:r>
                        <a:rPr lang="en-GB" sz="1800" b="1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Total expenditure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12.62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12.52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r>
                        <a:rPr lang="en-GB" sz="1800" b="0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Estimated capitalisation of property costs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i="0" u="non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(0.15)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i="0" u="non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(0.20)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1096654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r>
                        <a:rPr lang="en-GB" sz="1800" b="0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Transfer from DPA to fund property catch-up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i="0" u="non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i="0" u="non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(0.25)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2283665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r>
                        <a:rPr lang="en-GB" sz="1800" b="0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Funding from other funds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i="0" u="non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(0.24)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i="0" u="non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(0.10)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0988502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r>
                        <a:rPr lang="en-GB" sz="1800" b="0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Pension costs provided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i="0" u="sng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(0.57)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i="0" u="sng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(0.59)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2644">
                <a:tc>
                  <a:txBody>
                    <a:bodyPr/>
                    <a:lstStyle/>
                    <a:p>
                      <a:r>
                        <a:rPr lang="en-GB" sz="1800" b="0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Common Fund Net </a:t>
                      </a:r>
                      <a:r>
                        <a:rPr lang="en-GB" sz="1800" b="0" i="0" baseline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Expenditure</a:t>
                      </a:r>
                      <a:endParaRPr lang="en-GB" sz="1800" b="0" i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i="0" u="sng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11.66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i="0" u="sng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11.38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3312">
                <a:tc>
                  <a:txBody>
                    <a:bodyPr/>
                    <a:lstStyle/>
                    <a:p>
                      <a:r>
                        <a:rPr lang="en-GB" sz="1800" b="1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Parish</a:t>
                      </a:r>
                      <a:r>
                        <a:rPr lang="en-GB" sz="1800" b="1" i="0" baseline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Offers</a:t>
                      </a:r>
                      <a:endParaRPr lang="en-GB" sz="1800" b="1" i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8.60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3312">
                <a:tc>
                  <a:txBody>
                    <a:bodyPr/>
                    <a:lstStyle/>
                    <a:p>
                      <a:r>
                        <a:rPr lang="en-GB" sz="1800" b="1" i="0" dirty="0" err="1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Covid</a:t>
                      </a:r>
                      <a:r>
                        <a:rPr lang="en-GB" sz="1800" b="1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impact on Parish Offers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u="sng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(0.60)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u="sng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(0.30)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9994150"/>
                  </a:ext>
                </a:extLst>
              </a:tr>
              <a:tr h="363312">
                <a:tc>
                  <a:txBody>
                    <a:bodyPr/>
                    <a:lstStyle/>
                    <a:p>
                      <a:r>
                        <a:rPr lang="en-GB" sz="1800" b="1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Anticipated Parish Offers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3559472"/>
                  </a:ext>
                </a:extLst>
              </a:tr>
              <a:tr h="363312">
                <a:tc>
                  <a:txBody>
                    <a:bodyPr/>
                    <a:lstStyle/>
                    <a:p>
                      <a:r>
                        <a:rPr lang="en-GB" sz="1800" b="0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DBF Fees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6023192"/>
                  </a:ext>
                </a:extLst>
              </a:tr>
              <a:tr h="363312">
                <a:tc>
                  <a:txBody>
                    <a:bodyPr/>
                    <a:lstStyle/>
                    <a:p>
                      <a:r>
                        <a:rPr lang="en-GB" sz="1800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Other</a:t>
                      </a:r>
                      <a:r>
                        <a:rPr lang="en-GB" sz="1800" i="0" baseline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income</a:t>
                      </a:r>
                      <a:endParaRPr lang="en-GB" sz="1800" i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i="0" u="sng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i="0" u="sng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1.74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7234">
                <a:tc>
                  <a:txBody>
                    <a:bodyPr/>
                    <a:lstStyle/>
                    <a:p>
                      <a:r>
                        <a:rPr lang="en-GB" sz="1800" b="0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Common Fund Income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i="0" u="sng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9.86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i="0" u="sng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10.44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34289">
                <a:tc>
                  <a:txBody>
                    <a:bodyPr/>
                    <a:lstStyle/>
                    <a:p>
                      <a:r>
                        <a:rPr lang="en-GB" sz="1800" b="1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Budget/ Forecast Deficit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u="sng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£1.80M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u="sng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£0.94M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34289">
                <a:tc>
                  <a:txBody>
                    <a:bodyPr/>
                    <a:lstStyle/>
                    <a:p>
                      <a:r>
                        <a:rPr lang="en-GB" sz="1800" b="1" i="0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Indicative Offers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u="sng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£9.44M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u="sng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£9.39M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05906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821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9"/>
          <p:cNvSpPr>
            <a:spLocks noGrp="1" noChangeArrowheads="1"/>
          </p:cNvSpPr>
          <p:nvPr>
            <p:ph type="title"/>
          </p:nvPr>
        </p:nvSpPr>
        <p:spPr>
          <a:xfrm>
            <a:off x="1115616" y="548680"/>
            <a:ext cx="8229600" cy="1143000"/>
          </a:xfrm>
        </p:spPr>
        <p:txBody>
          <a:bodyPr/>
          <a:lstStyle/>
          <a:p>
            <a:pPr eaLnBrk="1" hangingPunct="1"/>
            <a:r>
              <a:rPr lang="en-GB" sz="3600" dirty="0">
                <a:solidFill>
                  <a:srgbClr val="C00000"/>
                </a:solidFill>
              </a:rPr>
              <a:t>Principal Movements</a:t>
            </a:r>
          </a:p>
        </p:txBody>
      </p:sp>
      <p:graphicFrame>
        <p:nvGraphicFramePr>
          <p:cNvPr id="3" name="Table Placeholder 2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096267725"/>
              </p:ext>
            </p:extLst>
          </p:nvPr>
        </p:nvGraphicFramePr>
        <p:xfrm>
          <a:off x="914400" y="1429787"/>
          <a:ext cx="7630262" cy="4042643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6416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37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GB" sz="1400" i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£K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809">
                <a:tc>
                  <a:txBody>
                    <a:bodyPr/>
                    <a:lstStyle/>
                    <a:p>
                      <a:r>
                        <a:rPr lang="en-GB" sz="1800" b="1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Deficit per 2020 Forecast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(937)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3990">
                <a:tc>
                  <a:txBody>
                    <a:bodyPr/>
                    <a:lstStyle/>
                    <a:p>
                      <a:r>
                        <a:rPr lang="en-GB" sz="1800" b="0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Reduction in Parish Offers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i="0" u="non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(300)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0662919"/>
                  </a:ext>
                </a:extLst>
              </a:tr>
              <a:tr h="423990">
                <a:tc>
                  <a:txBody>
                    <a:bodyPr/>
                    <a:lstStyle/>
                    <a:p>
                      <a:r>
                        <a:rPr lang="en-GB" sz="1800" b="0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Staff Furlough in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i="0" u="non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(91)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6719107"/>
                  </a:ext>
                </a:extLst>
              </a:tr>
              <a:tr h="423990">
                <a:tc>
                  <a:txBody>
                    <a:bodyPr/>
                    <a:lstStyle/>
                    <a:p>
                      <a:r>
                        <a:rPr lang="en-GB" sz="1800" b="0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Decrease in clergy stipends and pensions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i="0" u="non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6532206"/>
                  </a:ext>
                </a:extLst>
              </a:tr>
              <a:tr h="423990">
                <a:tc>
                  <a:txBody>
                    <a:bodyPr/>
                    <a:lstStyle/>
                    <a:p>
                      <a:r>
                        <a:rPr lang="en-GB" sz="1800" b="0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Additional funding from other sources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i="0" u="non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92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1292">
                <a:tc>
                  <a:txBody>
                    <a:bodyPr/>
                    <a:lstStyle/>
                    <a:p>
                      <a:r>
                        <a:rPr lang="en-GB" sz="1800" b="0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Church Commissioners’ Continuity Grant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i="0" u="non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(320)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4809">
                <a:tc>
                  <a:txBody>
                    <a:bodyPr/>
                    <a:lstStyle/>
                    <a:p>
                      <a:r>
                        <a:rPr lang="en-GB" sz="1800" b="0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Additional property expenditure of clergy houses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(300)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6164">
                <a:tc>
                  <a:txBody>
                    <a:bodyPr/>
                    <a:lstStyle/>
                    <a:p>
                      <a:r>
                        <a:rPr lang="en-GB" sz="1800" b="0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Other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i="0" u="sng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(193)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4809">
                <a:tc>
                  <a:txBody>
                    <a:bodyPr/>
                    <a:lstStyle/>
                    <a:p>
                      <a:r>
                        <a:rPr lang="en-GB" sz="1800" b="1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Deficit per 2020 Budget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u="sng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(1,804)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60231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4159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9"/>
          <p:cNvSpPr>
            <a:spLocks noGrp="1" noChangeArrowheads="1"/>
          </p:cNvSpPr>
          <p:nvPr>
            <p:ph type="title"/>
          </p:nvPr>
        </p:nvSpPr>
        <p:spPr>
          <a:xfrm>
            <a:off x="611560" y="150078"/>
            <a:ext cx="5606280" cy="706090"/>
          </a:xfrm>
        </p:spPr>
        <p:txBody>
          <a:bodyPr/>
          <a:lstStyle/>
          <a:p>
            <a:pPr algn="l" eaLnBrk="1" hangingPunct="1"/>
            <a:r>
              <a:rPr lang="en-GB" sz="3600" dirty="0">
                <a:solidFill>
                  <a:srgbClr val="C00000"/>
                </a:solidFill>
              </a:rPr>
              <a:t>Budgeted Cashflow ‘21</a:t>
            </a:r>
            <a:endParaRPr lang="en-GB" sz="3600" dirty="0">
              <a:solidFill>
                <a:srgbClr val="C00000"/>
              </a:solidFill>
              <a:latin typeface="Tahoma" pitchFamily="34" charset="0"/>
            </a:endParaRPr>
          </a:p>
        </p:txBody>
      </p:sp>
      <p:graphicFrame>
        <p:nvGraphicFramePr>
          <p:cNvPr id="3" name="Table Placeholder 2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783111320"/>
              </p:ext>
            </p:extLst>
          </p:nvPr>
        </p:nvGraphicFramePr>
        <p:xfrm>
          <a:off x="2051720" y="1263143"/>
          <a:ext cx="5184576" cy="552611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38884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1800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Cashflow (£K)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2021B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214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Operating Loss on Common Fund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1" i="0" u="none" strike="noStrike" dirty="0">
                          <a:effectLst/>
                          <a:latin typeface="Arial" panose="020B0604020202020204" pitchFamily="34" charset="0"/>
                        </a:rPr>
                        <a:t>(1,804)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53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Adjustments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sng" strike="noStrike" dirty="0">
                          <a:effectLst/>
                          <a:latin typeface="Arial" panose="020B0604020202020204" pitchFamily="34" charset="0"/>
                        </a:rPr>
                        <a:t>(931)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911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Net Cashflow on Common Fund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effectLst/>
                          <a:latin typeface="Arial" panose="020B0604020202020204" pitchFamily="34" charset="0"/>
                        </a:rPr>
                        <a:t>(2,735)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5185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baseline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Property Disposals </a:t>
                      </a:r>
                      <a:endParaRPr lang="en-GB" sz="1600" b="0" i="0" u="none" strike="noStrike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effectLst/>
                          <a:latin typeface="Arial" panose="020B0604020202020204" pitchFamily="34" charset="0"/>
                        </a:rPr>
                        <a:t>4,075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Property Additions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effectLst/>
                          <a:latin typeface="Arial" panose="020B0604020202020204" pitchFamily="34" charset="0"/>
                        </a:rPr>
                        <a:t>(1,980)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Project Capital Expenditure (Kings Hill &amp; Ebbsfleet)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effectLst/>
                          <a:latin typeface="Arial" panose="020B0604020202020204" pitchFamily="34" charset="0"/>
                        </a:rPr>
                        <a:t>(1,053)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Repayment of clergy stipend deferral loan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effectLst/>
                          <a:latin typeface="Arial" panose="020B0604020202020204" pitchFamily="34" charset="0"/>
                        </a:rPr>
                        <a:t>(1,860)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17598384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Grants and Loans to Parishes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effectLst/>
                          <a:latin typeface="Arial" panose="020B0604020202020204" pitchFamily="34" charset="0"/>
                        </a:rPr>
                        <a:t>(150)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91140027"/>
                  </a:ext>
                </a:extLst>
              </a:tr>
              <a:tr h="355955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Contingency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sng" strike="noStrike" dirty="0">
                          <a:effectLst/>
                          <a:latin typeface="Arial" panose="020B0604020202020204" pitchFamily="34" charset="0"/>
                        </a:rPr>
                        <a:t>(250)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0256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Net Cash Outflow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effectLst/>
                          <a:latin typeface="Arial" panose="020B0604020202020204" pitchFamily="34" charset="0"/>
                        </a:rPr>
                        <a:t>(3,953)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3624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Cash </a:t>
                      </a:r>
                      <a:r>
                        <a:rPr lang="en-GB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b/f</a:t>
                      </a: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(Forecast 1/1/21)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sng" strike="noStrike" dirty="0">
                          <a:effectLst/>
                          <a:latin typeface="Arial" panose="020B0604020202020204" pitchFamily="34" charset="0"/>
                        </a:rPr>
                        <a:t>9,586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07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Cash c/f (31/12/21)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1" i="0" u="sng" strike="noStrike" dirty="0">
                          <a:effectLst/>
                          <a:latin typeface="Arial" panose="020B0604020202020204" pitchFamily="34" charset="0"/>
                        </a:rPr>
                        <a:t>5,633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90234544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D022643E-6BB9-4899-932A-F0B15B30C1DB}"/>
              </a:ext>
            </a:extLst>
          </p:cNvPr>
          <p:cNvSpPr/>
          <p:nvPr/>
        </p:nvSpPr>
        <p:spPr>
          <a:xfrm>
            <a:off x="539552" y="725795"/>
            <a:ext cx="69847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prstClr val="black"/>
                </a:solidFill>
              </a:rPr>
              <a:t>Negative cash-flow but remaining above liquidity</a:t>
            </a:r>
          </a:p>
          <a:p>
            <a:pPr lvl="0">
              <a:buClr>
                <a:srgbClr val="C00000"/>
              </a:buClr>
            </a:pPr>
            <a:r>
              <a:rPr lang="en-GB" sz="2400" dirty="0">
                <a:solidFill>
                  <a:prstClr val="black"/>
                </a:solidFill>
              </a:rPr>
              <a:t>     policy</a:t>
            </a:r>
          </a:p>
        </p:txBody>
      </p:sp>
    </p:spTree>
    <p:extLst>
      <p:ext uri="{BB962C8B-B14F-4D97-AF65-F5344CB8AC3E}">
        <p14:creationId xmlns:p14="http://schemas.microsoft.com/office/powerpoint/2010/main" val="34016399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63688" y="332656"/>
            <a:ext cx="5184576" cy="900849"/>
          </a:xfrm>
        </p:spPr>
        <p:txBody>
          <a:bodyPr/>
          <a:lstStyle/>
          <a:p>
            <a:r>
              <a:rPr lang="en-GB" sz="3600" dirty="0">
                <a:solidFill>
                  <a:srgbClr val="C00000"/>
                </a:solidFill>
              </a:rPr>
              <a:t>Concluding Remarks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69132" y="1340768"/>
            <a:ext cx="8568952" cy="4968552"/>
          </a:xfrm>
        </p:spPr>
        <p:txBody>
          <a:bodyPr>
            <a:norm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AA272F"/>
              </a:buClr>
              <a:buSzPct val="105000"/>
              <a:buFont typeface="Arial" charset="0"/>
              <a:buChar char="•"/>
              <a:tabLst/>
              <a:defRPr/>
            </a:pPr>
            <a:r>
              <a:rPr kumimoji="0" lang="en-GB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Budget is impacted by the severity and longevity of the Covid-19 pandemic</a:t>
            </a:r>
          </a:p>
          <a:p>
            <a:endParaRPr lang="en-GB" sz="2600" dirty="0"/>
          </a:p>
          <a:p>
            <a:r>
              <a:rPr lang="en-GB" sz="2600" dirty="0"/>
              <a:t>Actions in 2020 to manage outturn and national assistance provides confidence in ability to contain deficit</a:t>
            </a:r>
          </a:p>
          <a:p>
            <a:endParaRPr lang="en-GB" sz="2600" dirty="0"/>
          </a:p>
          <a:p>
            <a:r>
              <a:rPr lang="en-GB" sz="2600" dirty="0"/>
              <a:t>Worst case is </a:t>
            </a:r>
            <a:r>
              <a:rPr lang="en-GB" sz="2600" dirty="0">
                <a:effectLst/>
              </a:rPr>
              <a:t>fundable, if necessary</a:t>
            </a:r>
            <a:endParaRPr lang="en-GB" sz="2600" dirty="0"/>
          </a:p>
          <a:p>
            <a:endParaRPr lang="en-GB" sz="2600" dirty="0"/>
          </a:p>
          <a:p>
            <a:r>
              <a:rPr lang="en-GB" sz="2600" dirty="0"/>
              <a:t>Strategic Review to arrive at a plan of a financially sustainable model of mission for the Diocese</a:t>
            </a:r>
          </a:p>
          <a:p>
            <a:endParaRPr lang="en-GB" sz="2600" dirty="0"/>
          </a:p>
          <a:p>
            <a:pPr marL="0" indent="0">
              <a:buNone/>
            </a:pPr>
            <a:endParaRPr lang="en-GB" sz="2600" dirty="0"/>
          </a:p>
          <a:p>
            <a:endParaRPr lang="en-GB" sz="2600" dirty="0"/>
          </a:p>
          <a:p>
            <a:pPr marL="0" indent="0">
              <a:buNone/>
            </a:pPr>
            <a:endParaRPr lang="en-GB" sz="2400" dirty="0"/>
          </a:p>
          <a:p>
            <a:endParaRPr lang="en-GB" sz="2400" b="1" dirty="0"/>
          </a:p>
          <a:p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973860329"/>
      </p:ext>
    </p:extLst>
  </p:cSld>
  <p:clrMapOvr>
    <a:masterClrMapping/>
  </p:clrMapOvr>
</p:sld>
</file>

<file path=ppt/theme/theme1.xml><?xml version="1.0" encoding="utf-8"?>
<a:theme xmlns:a="http://schemas.openxmlformats.org/drawingml/2006/main" name="Diocese of Rochester PowerPoint (3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1302</TotalTime>
  <Words>829</Words>
  <Application>Microsoft Office PowerPoint</Application>
  <PresentationFormat>On-screen Show (4:3)</PresentationFormat>
  <Paragraphs>186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Tahoma</vt:lpstr>
      <vt:lpstr>Diocese of Rochester PowerPoint (3)</vt:lpstr>
      <vt:lpstr>      </vt:lpstr>
      <vt:lpstr>The Context </vt:lpstr>
      <vt:lpstr>National Church Partnership </vt:lpstr>
      <vt:lpstr>2021 Budget </vt:lpstr>
      <vt:lpstr>Key Assumptions  </vt:lpstr>
      <vt:lpstr>Budget 21/Forecast 20</vt:lpstr>
      <vt:lpstr>Principal Movements</vt:lpstr>
      <vt:lpstr>Budgeted Cashflow ‘21</vt:lpstr>
      <vt:lpstr>Concluding Remarks</vt:lpstr>
      <vt:lpstr>Motion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</dc:title>
  <dc:creator>Martyn Burt</dc:creator>
  <cp:lastModifiedBy>Jennifer Ross</cp:lastModifiedBy>
  <cp:revision>148</cp:revision>
  <cp:lastPrinted>2017-10-11T08:37:30Z</cp:lastPrinted>
  <dcterms:created xsi:type="dcterms:W3CDTF">2016-06-02T08:32:27Z</dcterms:created>
  <dcterms:modified xsi:type="dcterms:W3CDTF">2021-09-09T22:22:51Z</dcterms:modified>
</cp:coreProperties>
</file>