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654" r:id="rId2"/>
  </p:sldMasterIdLst>
  <p:notesMasterIdLst>
    <p:notesMasterId r:id="rId14"/>
  </p:notesMasterIdLst>
  <p:sldIdLst>
    <p:sldId id="282" r:id="rId3"/>
    <p:sldId id="264" r:id="rId4"/>
    <p:sldId id="269" r:id="rId5"/>
    <p:sldId id="265" r:id="rId6"/>
    <p:sldId id="266" r:id="rId7"/>
    <p:sldId id="267" r:id="rId8"/>
    <p:sldId id="287" r:id="rId9"/>
    <p:sldId id="268" r:id="rId10"/>
    <p:sldId id="270" r:id="rId11"/>
    <p:sldId id="271" r:id="rId12"/>
    <p:sldId id="283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27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75"/>
    <p:restoredTop sz="64672" autoAdjust="0"/>
  </p:normalViewPr>
  <p:slideViewPr>
    <p:cSldViewPr>
      <p:cViewPr varScale="1">
        <p:scale>
          <a:sx n="41" d="100"/>
          <a:sy n="41" d="100"/>
        </p:scale>
        <p:origin x="214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DEDC0C-4F7B-444A-ABAF-276E5BDDB888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74162-CA18-47F5-8037-B53FB030C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53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Introduce the Facilitators and CESA team</a:t>
            </a:r>
          </a:p>
          <a:p>
            <a:r>
              <a:rPr lang="en-GB" dirty="0"/>
              <a:t>Mention the wider work and the context for the money course</a:t>
            </a:r>
          </a:p>
          <a:p>
            <a:r>
              <a:rPr lang="en-GB" dirty="0"/>
              <a:t>Explain </a:t>
            </a:r>
            <a:r>
              <a:rPr lang="en-GB" b="1" dirty="0"/>
              <a:t>this</a:t>
            </a:r>
            <a:r>
              <a:rPr lang="en-GB" dirty="0"/>
              <a:t> course is to train trainers to deliver the course materials to those in need of help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74162-CA18-47F5-8037-B53FB030C16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879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1188" indent="-181188">
              <a:buFont typeface="Arial" panose="020B0604020202020204" pitchFamily="34" charset="0"/>
              <a:buChar char="•"/>
            </a:pPr>
            <a:r>
              <a:rPr lang="en-GB" sz="1200" dirty="0">
                <a:latin typeface="Century Gothic" panose="020B0502020202020204" pitchFamily="34" charset="0"/>
              </a:rPr>
              <a:t>If you deliver this moving forward,</a:t>
            </a:r>
            <a:r>
              <a:rPr lang="en-GB" sz="1200" b="1" dirty="0">
                <a:latin typeface="Century Gothic" panose="020B0502020202020204" pitchFamily="34" charset="0"/>
              </a:rPr>
              <a:t> we can help you co-deliver to participants in your local area </a:t>
            </a:r>
            <a:endParaRPr lang="en-GB" sz="1200" dirty="0">
              <a:latin typeface="Century Gothic" panose="020B0502020202020204" pitchFamily="34" charset="0"/>
            </a:endParaRPr>
          </a:p>
          <a:p>
            <a:pPr marL="181188" indent="-181188">
              <a:buFont typeface="Arial" panose="020B0604020202020204" pitchFamily="34" charset="0"/>
              <a:buChar char="•"/>
            </a:pPr>
            <a:r>
              <a:rPr lang="en-GB" sz="1200" dirty="0">
                <a:latin typeface="Century Gothic" panose="020B0502020202020204" pitchFamily="34" charset="0"/>
              </a:rPr>
              <a:t>We offer ongoing advice and guidance and constantly updated resources</a:t>
            </a:r>
          </a:p>
          <a:p>
            <a:pPr marL="181188" indent="-181188">
              <a:buFont typeface="Arial" panose="020B0604020202020204" pitchFamily="34" charset="0"/>
              <a:buChar char="•"/>
            </a:pPr>
            <a:r>
              <a:rPr lang="en-GB" sz="1200" dirty="0">
                <a:latin typeface="Century Gothic" panose="020B0502020202020204" pitchFamily="34" charset="0"/>
              </a:rPr>
              <a:t>Put your own logo on the slides if you wish, Place of Welcome, church etc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74162-CA18-47F5-8037-B53FB030C16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781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338">
              <a:defRPr/>
            </a:pPr>
            <a:r>
              <a:rPr lang="en-GB" sz="1200" dirty="0">
                <a:latin typeface="Century Gothic" panose="020B0502020202020204" pitchFamily="34" charset="0"/>
              </a:rPr>
              <a:t>Welcome everyone and go around the group, asking people to say who they are (as facilitator, it might be helpful to make a note of everyone’s name) and where they are from.</a:t>
            </a:r>
          </a:p>
          <a:p>
            <a:r>
              <a:rPr lang="en-GB" sz="1200" dirty="0">
                <a:latin typeface="Century Gothic" panose="020B0502020202020204" pitchFamily="34" charset="0"/>
                <a:sym typeface="Symbol" panose="05050102010706020507" pitchFamily="18" charset="2"/>
              </a:rPr>
              <a:t></a:t>
            </a:r>
            <a:r>
              <a:rPr lang="en-GB" sz="1200" dirty="0">
                <a:latin typeface="Century Gothic" panose="020B0502020202020204" pitchFamily="34" charset="0"/>
              </a:rPr>
              <a:t> Stress that what people share within the group is up to them.</a:t>
            </a:r>
          </a:p>
          <a:p>
            <a:r>
              <a:rPr lang="en-GB" sz="1200" dirty="0">
                <a:latin typeface="Century Gothic" panose="020B0502020202020204" pitchFamily="34" charset="0"/>
                <a:sym typeface="Symbol" panose="05050102010706020507" pitchFamily="18" charset="2"/>
              </a:rPr>
              <a:t></a:t>
            </a:r>
            <a:r>
              <a:rPr lang="en-GB" sz="1200" dirty="0">
                <a:latin typeface="Century Gothic" panose="020B0502020202020204" pitchFamily="34" charset="0"/>
              </a:rPr>
              <a:t> Say that they will not be asked to divulge any personal information to the group.</a:t>
            </a:r>
          </a:p>
          <a:p>
            <a:r>
              <a:rPr lang="en-GB" sz="1200" dirty="0">
                <a:latin typeface="Century Gothic" panose="020B0502020202020204" pitchFamily="34" charset="0"/>
                <a:sym typeface="Symbol" panose="05050102010706020507" pitchFamily="18" charset="2"/>
              </a:rPr>
              <a:t></a:t>
            </a:r>
            <a:r>
              <a:rPr lang="en-GB" sz="1200" dirty="0">
                <a:latin typeface="Century Gothic" panose="020B0502020202020204" pitchFamily="34" charset="0"/>
              </a:rPr>
              <a:t> Ask the group not to share anything confidential they hear </a:t>
            </a:r>
          </a:p>
          <a:p>
            <a:r>
              <a:rPr lang="en-GB" sz="1200" dirty="0">
                <a:latin typeface="Century Gothic" panose="020B0502020202020204" pitchFamily="34" charset="0"/>
                <a:sym typeface="Symbol" panose="05050102010706020507" pitchFamily="18" charset="2"/>
              </a:rPr>
              <a:t></a:t>
            </a:r>
            <a:r>
              <a:rPr lang="en-GB" sz="1200" dirty="0">
                <a:latin typeface="Century Gothic" panose="020B0502020202020204" pitchFamily="34" charset="0"/>
              </a:rPr>
              <a:t> Listen to each other </a:t>
            </a:r>
          </a:p>
          <a:p>
            <a:r>
              <a:rPr lang="en-GB" sz="1200" dirty="0">
                <a:latin typeface="Century Gothic" panose="020B0502020202020204" pitchFamily="34" charset="0"/>
                <a:sym typeface="Symbol" panose="05050102010706020507" pitchFamily="18" charset="2"/>
              </a:rPr>
              <a:t></a:t>
            </a:r>
            <a:r>
              <a:rPr lang="en-GB" sz="1200" dirty="0">
                <a:latin typeface="Century Gothic" panose="020B0502020202020204" pitchFamily="34" charset="0"/>
              </a:rPr>
              <a:t> Respect other people’s difference and opinions </a:t>
            </a:r>
          </a:p>
          <a:p>
            <a:r>
              <a:rPr lang="en-GB" sz="1200" dirty="0">
                <a:latin typeface="Century Gothic" panose="020B0502020202020204" pitchFamily="34" charset="0"/>
                <a:sym typeface="Symbol" panose="05050102010706020507" pitchFamily="18" charset="2"/>
              </a:rPr>
              <a:t></a:t>
            </a:r>
            <a:r>
              <a:rPr lang="en-GB" sz="1200" dirty="0">
                <a:latin typeface="Century Gothic" panose="020B0502020202020204" pitchFamily="34" charset="0"/>
              </a:rPr>
              <a:t> Try not to dominate</a:t>
            </a:r>
          </a:p>
          <a:p>
            <a:r>
              <a:rPr lang="en-GB" sz="1200" dirty="0">
                <a:latin typeface="Century Gothic" panose="020B0502020202020204" pitchFamily="34" charset="0"/>
              </a:rPr>
              <a:t>None of us will be financial advisors!!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74162-CA18-47F5-8037-B53FB030C16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1846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These are the three main objectives of the course – </a:t>
            </a:r>
          </a:p>
          <a:p>
            <a:r>
              <a:rPr lang="en-GB" dirty="0"/>
              <a:t>getting income and expenditure under control and accessing professional advice where needed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74162-CA18-47F5-8037-B53FB030C16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085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1188" indent="-181188">
              <a:buFont typeface="Arial" panose="020B0604020202020204" pitchFamily="34" charset="0"/>
              <a:buChar char="•"/>
            </a:pPr>
            <a:r>
              <a:rPr lang="en-GB" sz="1200" b="1" dirty="0">
                <a:latin typeface="Century Gothic" panose="020B0502020202020204" pitchFamily="34" charset="0"/>
              </a:rPr>
              <a:t>This course does not teach you to be a debt or financial adviser.</a:t>
            </a:r>
            <a:r>
              <a:rPr lang="en-GB" sz="1200" dirty="0">
                <a:latin typeface="Century Gothic" panose="020B0502020202020204" pitchFamily="34" charset="0"/>
              </a:rPr>
              <a:t> </a:t>
            </a:r>
          </a:p>
          <a:p>
            <a:pPr marL="181188" indent="-181188" defTabSz="966338"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latin typeface="Century Gothic" panose="020B0502020202020204" pitchFamily="34" charset="0"/>
              </a:rPr>
              <a:t>You should at no point advise on debt or imply you are qualified to do so. </a:t>
            </a:r>
          </a:p>
          <a:p>
            <a:pPr marL="181188" indent="-181188" defTabSz="966338"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latin typeface="Century Gothic" panose="020B0502020202020204" pitchFamily="34" charset="0"/>
              </a:rPr>
              <a:t>This course simply shares information and signposts individuals to relevant organisations. </a:t>
            </a:r>
          </a:p>
          <a:p>
            <a:pPr defTabSz="966338">
              <a:defRPr/>
            </a:pPr>
            <a:endParaRPr lang="en-GB" sz="1200" dirty="0">
              <a:latin typeface="Century Gothic" panose="020B0502020202020204" pitchFamily="34" charset="0"/>
            </a:endParaRPr>
          </a:p>
          <a:p>
            <a:pPr defTabSz="966338">
              <a:defRPr/>
            </a:pPr>
            <a:r>
              <a:rPr lang="en-GB" sz="1200" dirty="0">
                <a:latin typeface="Century Gothic" panose="020B0502020202020204" pitchFamily="34" charset="0"/>
              </a:rPr>
              <a:t>Here is the first of two examples illustrating the difference between giving advice and providing information</a:t>
            </a:r>
          </a:p>
          <a:p>
            <a:pPr defTabSz="966338">
              <a:defRPr/>
            </a:pPr>
            <a:endParaRPr lang="en-GB" sz="1200" dirty="0">
              <a:latin typeface="Century Gothic" panose="020B0502020202020204" pitchFamily="34" charset="0"/>
            </a:endParaRPr>
          </a:p>
          <a:p>
            <a:pPr defTabSz="966338">
              <a:defRPr/>
            </a:pPr>
            <a:r>
              <a:rPr lang="en-GB" sz="1200" b="1" dirty="0">
                <a:latin typeface="Century Gothic" panose="020B0502020202020204" pitchFamily="34" charset="0"/>
              </a:rPr>
              <a:t>Remember, you are willing – It is OK to share general factual information and ideas about managing and saving money.</a:t>
            </a:r>
            <a:endParaRPr lang="en-GB" sz="1200" dirty="0">
              <a:latin typeface="Century Gothic" panose="020B0502020202020204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74162-CA18-47F5-8037-B53FB030C16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3301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1188" indent="-181188">
              <a:buFont typeface="Arial" panose="020B0604020202020204" pitchFamily="34" charset="0"/>
              <a:buChar char="•"/>
            </a:pPr>
            <a:r>
              <a:rPr lang="en-GB" sz="1200" b="1" dirty="0">
                <a:latin typeface="Century Gothic" panose="020B0502020202020204" pitchFamily="34" charset="0"/>
              </a:rPr>
              <a:t>This course does not teach you to be a debt or financial adviser.</a:t>
            </a:r>
            <a:r>
              <a:rPr lang="en-GB" sz="1200" dirty="0">
                <a:latin typeface="Century Gothic" panose="020B0502020202020204" pitchFamily="34" charset="0"/>
              </a:rPr>
              <a:t> </a:t>
            </a:r>
          </a:p>
          <a:p>
            <a:pPr marL="181188" indent="-181188" defTabSz="966338"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latin typeface="Century Gothic" panose="020B0502020202020204" pitchFamily="34" charset="0"/>
              </a:rPr>
              <a:t>You should at no point advise on debt or imply you are qualified to do so. </a:t>
            </a:r>
          </a:p>
          <a:p>
            <a:pPr marL="181188" indent="-181188" defTabSz="966338"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latin typeface="Century Gothic" panose="020B0502020202020204" pitchFamily="34" charset="0"/>
              </a:rPr>
              <a:t>This course simply shares information and signposts individuals to relevant organisations. </a:t>
            </a:r>
          </a:p>
          <a:p>
            <a:pPr defTabSz="966338">
              <a:defRPr/>
            </a:pPr>
            <a:endParaRPr lang="en-GB" sz="1200" dirty="0">
              <a:latin typeface="Century Gothic" panose="020B0502020202020204" pitchFamily="34" charset="0"/>
            </a:endParaRPr>
          </a:p>
          <a:p>
            <a:pPr defTabSz="966338">
              <a:defRPr/>
            </a:pPr>
            <a:r>
              <a:rPr lang="en-GB" sz="1200" dirty="0">
                <a:latin typeface="Century Gothic" panose="020B0502020202020204" pitchFamily="34" charset="0"/>
              </a:rPr>
              <a:t>This is the second example illustrating the difference between giving advice and providing information</a:t>
            </a:r>
          </a:p>
          <a:p>
            <a:pPr defTabSz="966338">
              <a:defRPr/>
            </a:pPr>
            <a:endParaRPr lang="en-GB" sz="1200" dirty="0">
              <a:latin typeface="Century Gothic" panose="020B0502020202020204" pitchFamily="34" charset="0"/>
            </a:endParaRPr>
          </a:p>
          <a:p>
            <a:pPr defTabSz="966338">
              <a:defRPr/>
            </a:pPr>
            <a:r>
              <a:rPr lang="en-GB" sz="1200" b="1" dirty="0">
                <a:latin typeface="Century Gothic" panose="020B0502020202020204" pitchFamily="34" charset="0"/>
              </a:rPr>
              <a:t>Remember, you are willing – It is OK to share general factual information and ideas about managing and saving money.</a:t>
            </a:r>
            <a:endParaRPr lang="en-GB" sz="1200" dirty="0">
              <a:latin typeface="Century Gothic" panose="020B0502020202020204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74162-CA18-47F5-8037-B53FB030C16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3861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material can be dry, make your presentation as engaging as possible</a:t>
            </a:r>
          </a:p>
          <a:p>
            <a:r>
              <a:rPr lang="en-GB" dirty="0"/>
              <a:t>Focus on the issues of the individual, make sure you understand them, then make sure you concentrate on those particular areas during the course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74162-CA18-47F5-8037-B53FB030C16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3358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>
                <a:latin typeface="Century Gothic" panose="020B0502020202020204" pitchFamily="34" charset="0"/>
              </a:rPr>
              <a:t>One thing we really want to encourage is the tailoring of the course to your local community.</a:t>
            </a:r>
          </a:p>
          <a:p>
            <a:r>
              <a:rPr lang="en-GB" sz="1200" dirty="0">
                <a:latin typeface="Century Gothic" panose="020B0502020202020204" pitchFamily="34" charset="0"/>
              </a:rPr>
              <a:t> </a:t>
            </a:r>
          </a:p>
          <a:p>
            <a:r>
              <a:rPr lang="en-GB" sz="1200" b="1" dirty="0">
                <a:latin typeface="Century Gothic" panose="020B0502020202020204" pitchFamily="34" charset="0"/>
              </a:rPr>
              <a:t>You are all the experts your local area,</a:t>
            </a:r>
            <a:r>
              <a:rPr lang="en-GB" sz="1200" dirty="0">
                <a:latin typeface="Century Gothic" panose="020B0502020202020204" pitchFamily="34" charset="0"/>
              </a:rPr>
              <a:t> you will be aware of where your local food bank is and what local responses and charities there are.  </a:t>
            </a:r>
          </a:p>
          <a:p>
            <a:r>
              <a:rPr lang="en-GB" sz="1200" b="1" dirty="0">
                <a:latin typeface="Century Gothic" panose="020B0502020202020204" pitchFamily="34" charset="0"/>
              </a:rPr>
              <a:t>Use local information in your delivery as it can really transform the way the course is presented </a:t>
            </a:r>
            <a:endParaRPr lang="en-GB" sz="1200" dirty="0">
              <a:latin typeface="Century Gothic" panose="020B0502020202020204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74162-CA18-47F5-8037-B53FB030C16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222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Now move on to taking the participants through the course material that they will have access to.</a:t>
            </a:r>
          </a:p>
          <a:p>
            <a:r>
              <a:rPr lang="en-GB" dirty="0"/>
              <a:t>Load Session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74162-CA18-47F5-8037-B53FB030C16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119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68919-4F85-4872-BB8C-A04E74CBB02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91680" y="3861048"/>
            <a:ext cx="6264225" cy="86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5CBD8D5-18D4-4C57-A9A1-84526614DD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5576" y="2138362"/>
            <a:ext cx="7886700" cy="1325563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0698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354DE-4C89-4F66-BF0F-60EC4FA09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11BC71-B889-4867-8716-8D86E07A4D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F6CF91-E7F7-47B0-98D8-E57258A459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02A525-AED4-4A44-8260-EBE51B963E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4E6B2BB-631F-41BD-B564-070D1CF91B77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96F162-C540-4860-B171-DD34D7330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2A7DD7-A199-4823-8E09-927A61BF5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86A9189-0772-4168-B9C1-8AB8394FC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858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7DF2C-75FC-4DC1-A472-98A86F5D6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56FBE7-5A2D-4368-9BF6-97FD6AE018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00995-6375-4D3A-B966-0B7975E051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4E6B2BB-631F-41BD-B564-070D1CF91B77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6C040-CDB3-4737-99E8-C9B072FC7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9ADB1-B602-494F-910E-67B26C6B1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86A9189-0772-4168-B9C1-8AB8394FC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2212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4AB213-1A61-4F01-A364-1B8F811104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815559-FAC8-455E-8784-52306254DF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62458C-ED50-4A02-A9C1-308EF54DDD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4E6B2BB-631F-41BD-B564-070D1CF91B77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CB1E6-1AEB-4DE6-B239-F8D6783FA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B3DCB9-6804-4F00-8564-6C4B83BED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86A9189-0772-4168-B9C1-8AB8394FC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913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2544D-A7AF-439C-A678-91CFE93154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407DFE-F765-429A-AB75-6985AB61CA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1182BA-D6F4-4188-8BA6-9126F6EAA8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4E6B2BB-631F-41BD-B564-070D1CF91B77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FDA918-B67B-4AA2-A236-3C0DE3363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F7773-7757-4707-9156-654F80CAF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86A9189-0772-4168-B9C1-8AB8394FC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596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FED6C-6869-4BD6-9B85-8CBDD12FC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CBEBF-3444-40A6-9DC2-F6D49F5EF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04F9D-948D-4DD5-A905-102F5B8F00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4E6B2BB-631F-41BD-B564-070D1CF91B77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B18020-B8CC-41F1-870B-13623C9F7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E7EF04-FFE3-41E1-B311-C75EB6623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86A9189-0772-4168-B9C1-8AB8394FC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889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585DA-D25A-4682-925F-09AE33DD1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9A6DFA-1FD4-4B97-89D5-D1E6B40DD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462E2-D0CB-4FBB-A841-7EADBD567A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4E6B2BB-631F-41BD-B564-070D1CF91B77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6B05F7-A70D-45CC-9B90-F934E88D5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89B03-3AEC-4B12-B5FB-6FD3A80C2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86A9189-0772-4168-B9C1-8AB8394FC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327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A5B0B-358A-41EC-9FF3-6DE6D92A1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05FFA-638B-4F20-AC38-73C048126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05E0B1-8E16-499F-BEFC-AC8B08B141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590B56-DFE7-4D9D-A1C2-A61FEE847F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4E6B2BB-631F-41BD-B564-070D1CF91B77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9F1072-F244-4C7E-BF15-F81FE96E0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E4EA73-98AA-4B35-8FCF-E924CBFE3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86A9189-0772-4168-B9C1-8AB8394FC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722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5DE66-4D15-438C-BD00-19E93A031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E7578D-53F2-4EF2-8D6D-E87E3C489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6E934E-C08B-455C-BB79-F274179A0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DC6A06-0512-4831-ADFA-A4B1E16EAE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541495-D814-4160-8C97-F2AA30E634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C8F184-5C44-4306-A0FE-B323FF4DA8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4E6B2BB-631F-41BD-B564-070D1CF91B77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372801-CF17-48C4-B9F9-C23AA7BFD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9DBB2D-CE02-42FB-8DED-2A7541FA1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86A9189-0772-4168-B9C1-8AB8394FC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017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9F9CF-F85E-4055-B168-386AF1314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925EAB-DAD2-4CDD-96D7-0BC65C9D4D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4E6B2BB-631F-41BD-B564-070D1CF91B77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0D608D-F916-4871-A532-D3672CFE7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26A865-55BF-4CC8-9AFB-A75128365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86A9189-0772-4168-B9C1-8AB8394FC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86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1A60E5-49A9-4D30-9AEA-FEFEE9D175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4E6B2BB-631F-41BD-B564-070D1CF91B77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8D7BED-2BAF-479A-8965-6D8D3C688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4A71A0-D24E-498C-A5D6-F8DBC8D03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86A9189-0772-4168-B9C1-8AB8394FC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561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F9394-94D2-40F6-8EE5-0ED832CB1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07B8E-18F5-40D2-BD7B-030938CE3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97ED42-7A41-48B9-81BD-56EDF2CB48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3A228-ABC0-4561-B52B-34BEA9BC25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4E6B2BB-631F-41BD-B564-070D1CF91B77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F71FF-D432-46DB-8A78-6AE9587BF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540EE9-E647-446D-8549-26D66ACC1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86A9189-0772-4168-B9C1-8AB8394FC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023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5A8240-9DCA-4D13-AA14-DD43F7462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7BA9-CE7D-4C60-B10A-A6C76E9104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9F8363-E543-4EC0-82F5-45AAE8082C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8EEEB-2007-4513-B7B5-9DD850598929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671DA-D7B3-4CDE-AA62-0C25CFD3E1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D62E5-7002-4BEC-8744-B1F7595E4E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A8F0D-1947-4297-B612-2C2F001C49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08CE124-8685-4BDE-A809-9EF9104866E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572"/>
            <a:ext cx="9375466" cy="691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660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DB8D4DF-72E3-4CE9-BAF4-80F0F210A2E6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65301" y="0"/>
            <a:ext cx="930152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B614C4-08A4-4108-B169-D14B03B15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352C1C-1749-40E8-929B-C31AD317E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006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66AD66-D264-4892-AA30-E752A6FF6C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Facilitator Training - Introduction</a:t>
            </a:r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263B82D-03F1-1BE2-84A8-27CA6197B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Money Matters</a:t>
            </a:r>
          </a:p>
        </p:txBody>
      </p:sp>
    </p:spTree>
    <p:extLst>
      <p:ext uri="{BB962C8B-B14F-4D97-AF65-F5344CB8AC3E}">
        <p14:creationId xmlns:p14="http://schemas.microsoft.com/office/powerpoint/2010/main" val="2064928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2AC1904-B318-13BC-DB9A-74EB67A36485}"/>
              </a:ext>
            </a:extLst>
          </p:cNvPr>
          <p:cNvSpPr txBox="1">
            <a:spLocks/>
          </p:cNvSpPr>
          <p:nvPr/>
        </p:nvSpPr>
        <p:spPr>
          <a:xfrm>
            <a:off x="402704" y="2204864"/>
            <a:ext cx="8763000" cy="8281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GB" sz="4400">
                <a:latin typeface="Arial" panose="020B0604020202020204" pitchFamily="34" charset="0"/>
                <a:cs typeface="Arial" panose="020B0604020202020204" pitchFamily="34" charset="0"/>
              </a:rPr>
              <a:t>End of Facilitator Training Slides</a:t>
            </a:r>
            <a:endParaRPr lang="en-GB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132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6491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4A2F2B7-67AE-DD67-AC0B-C0B0EF3C2FC4}"/>
              </a:ext>
            </a:extLst>
          </p:cNvPr>
          <p:cNvSpPr txBox="1">
            <a:spLocks/>
          </p:cNvSpPr>
          <p:nvPr/>
        </p:nvSpPr>
        <p:spPr>
          <a:xfrm>
            <a:off x="1619672" y="404664"/>
            <a:ext cx="6188243" cy="14202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Welcome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Meet the Facilitators!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9280F3-7371-F31A-3695-B24C6489ACF1}"/>
              </a:ext>
            </a:extLst>
          </p:cNvPr>
          <p:cNvSpPr txBox="1"/>
          <p:nvPr/>
        </p:nvSpPr>
        <p:spPr>
          <a:xfrm>
            <a:off x="396473" y="4980993"/>
            <a:ext cx="42914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Magali van der Merwe</a:t>
            </a:r>
            <a:b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CESA Team Lead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 descr="A person with long hair&#10;&#10;Description automatically generated with medium confidence">
            <a:extLst>
              <a:ext uri="{FF2B5EF4-FFF2-40B4-BE49-F238E27FC236}">
                <a16:creationId xmlns:a16="http://schemas.microsoft.com/office/drawing/2014/main" id="{CC2FEE7F-95D3-5989-D4E7-ED8726BCEE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405" y="1807956"/>
            <a:ext cx="2903650" cy="301204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0A6EC3C-049D-897D-80E0-42158A748947}"/>
              </a:ext>
            </a:extLst>
          </p:cNvPr>
          <p:cNvSpPr txBox="1"/>
          <p:nvPr/>
        </p:nvSpPr>
        <p:spPr>
          <a:xfrm>
            <a:off x="4427984" y="4987215"/>
            <a:ext cx="44580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Keith Berry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Community Engagement Advisor</a:t>
            </a:r>
          </a:p>
        </p:txBody>
      </p:sp>
      <p:pic>
        <p:nvPicPr>
          <p:cNvPr id="8" name="Picture 7" descr="A person smiling for the camera&#10;&#10;Description automatically generated with medium confidence">
            <a:extLst>
              <a:ext uri="{FF2B5EF4-FFF2-40B4-BE49-F238E27FC236}">
                <a16:creationId xmlns:a16="http://schemas.microsoft.com/office/drawing/2014/main" id="{D107C8EF-F007-2BDE-A537-3FD3937D2B1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532" y="1849218"/>
            <a:ext cx="3081552" cy="3046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083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80C2D-17E0-3EE5-F682-123AD3D26999}"/>
              </a:ext>
            </a:extLst>
          </p:cNvPr>
          <p:cNvSpPr txBox="1">
            <a:spLocks/>
          </p:cNvSpPr>
          <p:nvPr/>
        </p:nvSpPr>
        <p:spPr>
          <a:xfrm>
            <a:off x="701824" y="404664"/>
            <a:ext cx="7740352" cy="15121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en-GB" b="1" dirty="0"/>
              <a:t>Moving forward after this course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43FEEF7-8627-227F-CAE6-B0042E2D2237}"/>
              </a:ext>
            </a:extLst>
          </p:cNvPr>
          <p:cNvSpPr/>
          <p:nvPr/>
        </p:nvSpPr>
        <p:spPr>
          <a:xfrm>
            <a:off x="-108520" y="1916832"/>
            <a:ext cx="9361040" cy="10772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The Diocese offer a number of support options for you moving forward to deliver the course: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AF1C7B8-E6CE-AAD7-AD50-8FEC00A7F0A6}"/>
              </a:ext>
            </a:extLst>
          </p:cNvPr>
          <p:cNvSpPr txBox="1">
            <a:spLocks/>
          </p:cNvSpPr>
          <p:nvPr/>
        </p:nvSpPr>
        <p:spPr>
          <a:xfrm>
            <a:off x="2843808" y="3429000"/>
            <a:ext cx="4924754" cy="1737360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Co-Delivery</a:t>
            </a:r>
          </a:p>
          <a:p>
            <a:pPr fontAlgn="auto">
              <a:spcAft>
                <a:spcPts val="0"/>
              </a:spcAft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Ongoing Support</a:t>
            </a:r>
          </a:p>
          <a:p>
            <a:pPr fontAlgn="auto">
              <a:spcAft>
                <a:spcPts val="0"/>
              </a:spcAft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Updated Resources</a:t>
            </a:r>
          </a:p>
        </p:txBody>
      </p:sp>
    </p:spTree>
    <p:extLst>
      <p:ext uri="{BB962C8B-B14F-4D97-AF65-F5344CB8AC3E}">
        <p14:creationId xmlns:p14="http://schemas.microsoft.com/office/powerpoint/2010/main" val="490505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54D3358-051F-208E-1B59-907BE1CE434E}"/>
              </a:ext>
            </a:extLst>
          </p:cNvPr>
          <p:cNvSpPr txBox="1">
            <a:spLocks/>
          </p:cNvSpPr>
          <p:nvPr/>
        </p:nvSpPr>
        <p:spPr>
          <a:xfrm>
            <a:off x="2506579" y="513023"/>
            <a:ext cx="4130842" cy="12026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Introduction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E0EC611-AFE7-490B-029A-54C18EDC31F1}"/>
              </a:ext>
            </a:extLst>
          </p:cNvPr>
          <p:cNvSpPr txBox="1">
            <a:spLocks/>
          </p:cNvSpPr>
          <p:nvPr/>
        </p:nvSpPr>
        <p:spPr>
          <a:xfrm>
            <a:off x="1547664" y="1484784"/>
            <a:ext cx="6968561" cy="4716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Introduce Yourself to the Group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	Who are you?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	Where are you from?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	Why are you taking the course today?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Remember: I am </a:t>
            </a:r>
            <a:r>
              <a:rPr kumimoji="0" lang="en-GB" sz="2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NOT</a:t>
            </a: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a Financial Advisor!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6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All Sharing is Confidential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1111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F17FF22-BDD3-0D0A-4120-9B2AEF492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98" y="-99392"/>
            <a:ext cx="9085402" cy="1392071"/>
          </a:xfrm>
        </p:spPr>
        <p:txBody>
          <a:bodyPr>
            <a:normAutofit/>
          </a:bodyPr>
          <a:lstStyle/>
          <a:p>
            <a:pPr algn="ctr"/>
            <a:r>
              <a:rPr lang="en-GB" b="1" dirty="0"/>
              <a:t>Course Objectives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631A0E3-D935-1414-E020-11F2A68D8B66}"/>
              </a:ext>
            </a:extLst>
          </p:cNvPr>
          <p:cNvSpPr txBox="1">
            <a:spLocks/>
          </p:cNvSpPr>
          <p:nvPr/>
        </p:nvSpPr>
        <p:spPr>
          <a:xfrm>
            <a:off x="517357" y="1484784"/>
            <a:ext cx="8109285" cy="453650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</a:pPr>
            <a:r>
              <a:rPr lang="en-GB" sz="3200" b="1" dirty="0">
                <a:solidFill>
                  <a:schemeClr val="tx1"/>
                </a:solidFill>
              </a:rPr>
              <a:t>You Will Know…</a:t>
            </a:r>
            <a:endParaRPr lang="en-GB" sz="3200" dirty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Points on Income and Expenditure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eriod"/>
            </a:pP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fontAlgn="auto">
              <a:spcAft>
                <a:spcPts val="0"/>
              </a:spcAft>
              <a:buFont typeface="+mj-lt"/>
              <a:buAutoNum type="arabicPeriod"/>
            </a:pP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Develop and Structure a Budget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eriod"/>
            </a:pP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fontAlgn="auto">
              <a:spcAft>
                <a:spcPts val="0"/>
              </a:spcAft>
              <a:buFont typeface="+mj-lt"/>
              <a:buAutoNum type="arabicPeriod"/>
            </a:pPr>
            <a:r>
              <a:rPr lang="en-GB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Signpost to Relevant Organisations</a:t>
            </a:r>
          </a:p>
          <a:p>
            <a:pPr lvl="1" fontAlgn="auto">
              <a:spcAft>
                <a:spcPts val="0"/>
              </a:spcAft>
            </a:pPr>
            <a:r>
              <a:rPr lang="en-GB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Without Giving (Mis)Leading Advice</a:t>
            </a:r>
          </a:p>
          <a:p>
            <a:pPr lvl="1" fontAlgn="auto">
              <a:spcAft>
                <a:spcPts val="0"/>
              </a:spcAft>
            </a:pPr>
            <a:endParaRPr lang="en-GB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fontAlgn="auto">
              <a:spcAft>
                <a:spcPts val="0"/>
              </a:spcAft>
              <a:buFont typeface="+mj-lt"/>
              <a:buAutoNum type="arabicPeriod"/>
            </a:pP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Begin to Understand </a:t>
            </a:r>
            <a:r>
              <a:rPr lang="en-GB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Signpost Individuals</a:t>
            </a:r>
          </a:p>
          <a:p>
            <a:pPr lvl="1" fontAlgn="auto">
              <a:spcAft>
                <a:spcPts val="0"/>
              </a:spcAft>
            </a:pP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Factoring in their Individual Circumstances</a:t>
            </a:r>
          </a:p>
          <a:p>
            <a:pPr fontAlgn="auto">
              <a:spcAft>
                <a:spcPts val="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2335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9F8ED88-BA60-FE5E-6224-B2A0A5F75FB0}"/>
              </a:ext>
            </a:extLst>
          </p:cNvPr>
          <p:cNvSpPr txBox="1">
            <a:spLocks/>
          </p:cNvSpPr>
          <p:nvPr/>
        </p:nvSpPr>
        <p:spPr>
          <a:xfrm>
            <a:off x="1" y="-60157"/>
            <a:ext cx="9174886" cy="18528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Info &amp; Signposting </a:t>
            </a:r>
            <a:b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</a:br>
            <a:r>
              <a:rPr kumimoji="0" lang="en-GB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(NOT Advising)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07A7105-E102-B59D-30B5-40C0464126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822656"/>
              </p:ext>
            </p:extLst>
          </p:nvPr>
        </p:nvGraphicFramePr>
        <p:xfrm>
          <a:off x="0" y="1792705"/>
          <a:ext cx="9143999" cy="3508504"/>
        </p:xfrm>
        <a:graphic>
          <a:graphicData uri="http://schemas.openxmlformats.org/drawingml/2006/table">
            <a:tbl>
              <a:tblPr firstRow="1" firstCol="1" bandRow="1"/>
              <a:tblGrid>
                <a:gridCol w="1527712">
                  <a:extLst>
                    <a:ext uri="{9D8B030D-6E8A-4147-A177-3AD203B41FA5}">
                      <a16:colId xmlns:a16="http://schemas.microsoft.com/office/drawing/2014/main" val="107010920"/>
                    </a:ext>
                  </a:extLst>
                </a:gridCol>
                <a:gridCol w="2312613">
                  <a:extLst>
                    <a:ext uri="{9D8B030D-6E8A-4147-A177-3AD203B41FA5}">
                      <a16:colId xmlns:a16="http://schemas.microsoft.com/office/drawing/2014/main" val="666472969"/>
                    </a:ext>
                  </a:extLst>
                </a:gridCol>
                <a:gridCol w="5303674">
                  <a:extLst>
                    <a:ext uri="{9D8B030D-6E8A-4147-A177-3AD203B41FA5}">
                      <a16:colId xmlns:a16="http://schemas.microsoft.com/office/drawing/2014/main" val="3129371204"/>
                    </a:ext>
                  </a:extLst>
                </a:gridCol>
              </a:tblGrid>
              <a:tr h="526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Issue</a:t>
                      </a:r>
                      <a:endParaRPr lang="en-GB" sz="24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87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Giving Advice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40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Providing Info &amp; Signposting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997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68780"/>
                  </a:ext>
                </a:extLst>
              </a:tr>
              <a:tr h="2981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b="1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b="1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Behind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 rent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C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b="0" dirty="0">
                        <a:solidFill>
                          <a:srgbClr val="F04044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b="1" dirty="0">
                        <a:solidFill>
                          <a:srgbClr val="F04044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F04044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 </a:t>
                      </a:r>
                      <a:r>
                        <a:rPr lang="en-GB" sz="2000" b="1" i="0" dirty="0">
                          <a:solidFill>
                            <a:srgbClr val="F04044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should</a:t>
                      </a:r>
                      <a:r>
                        <a:rPr lang="en-GB" sz="2000" b="1" i="1" dirty="0">
                          <a:solidFill>
                            <a:srgbClr val="F04044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dirty="0">
                          <a:solidFill>
                            <a:srgbClr val="F04044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tell your landlord that he can’t evict you anyway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000" b="1" dirty="0">
                        <a:solidFill>
                          <a:srgbClr val="299735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2000" b="1" dirty="0">
                          <a:solidFill>
                            <a:srgbClr val="299735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 </a:t>
                      </a:r>
                      <a:r>
                        <a:rPr lang="en-GB" sz="2000" b="1" i="0" dirty="0">
                          <a:solidFill>
                            <a:srgbClr val="299735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could</a:t>
                      </a:r>
                      <a:r>
                        <a:rPr lang="en-GB" sz="2000" b="1" dirty="0">
                          <a:solidFill>
                            <a:srgbClr val="299735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be a good idea to speak to your landlord. </a:t>
                      </a: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000" b="1" dirty="0">
                        <a:solidFill>
                          <a:srgbClr val="299735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2000" b="1" dirty="0">
                          <a:solidFill>
                            <a:srgbClr val="299735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prepare for that conversation you </a:t>
                      </a:r>
                      <a:r>
                        <a:rPr lang="en-GB" sz="2000" b="1" i="0" dirty="0">
                          <a:solidFill>
                            <a:srgbClr val="299735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could</a:t>
                      </a:r>
                      <a:r>
                        <a:rPr lang="en-GB" sz="2000" b="1" dirty="0">
                          <a:solidFill>
                            <a:srgbClr val="299735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take a look at some of the resources on the Just Finance Foundation’s Coronavirus Help Hub or speak to Citizens Advice.</a:t>
                      </a: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000" b="1" dirty="0">
                        <a:solidFill>
                          <a:srgbClr val="299735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000" b="1" dirty="0">
                        <a:solidFill>
                          <a:srgbClr val="299735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8348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6058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9F8ED88-BA60-FE5E-6224-B2A0A5F75FB0}"/>
              </a:ext>
            </a:extLst>
          </p:cNvPr>
          <p:cNvSpPr txBox="1">
            <a:spLocks/>
          </p:cNvSpPr>
          <p:nvPr/>
        </p:nvSpPr>
        <p:spPr>
          <a:xfrm>
            <a:off x="0" y="50901"/>
            <a:ext cx="9174886" cy="1244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Info &amp; Signposting </a:t>
            </a:r>
            <a:b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</a:br>
            <a:r>
              <a:rPr kumimoji="0" lang="en-GB" sz="3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(NOT Advising)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8741586-4DA4-9C77-8BA9-6F489CD70A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972153"/>
              </p:ext>
            </p:extLst>
          </p:nvPr>
        </p:nvGraphicFramePr>
        <p:xfrm>
          <a:off x="0" y="1268760"/>
          <a:ext cx="9143999" cy="4720382"/>
        </p:xfrm>
        <a:graphic>
          <a:graphicData uri="http://schemas.openxmlformats.org/drawingml/2006/table">
            <a:tbl>
              <a:tblPr firstRow="1" firstCol="1" bandRow="1"/>
              <a:tblGrid>
                <a:gridCol w="1527712">
                  <a:extLst>
                    <a:ext uri="{9D8B030D-6E8A-4147-A177-3AD203B41FA5}">
                      <a16:colId xmlns:a16="http://schemas.microsoft.com/office/drawing/2014/main" val="1241986624"/>
                    </a:ext>
                  </a:extLst>
                </a:gridCol>
                <a:gridCol w="2312613">
                  <a:extLst>
                    <a:ext uri="{9D8B030D-6E8A-4147-A177-3AD203B41FA5}">
                      <a16:colId xmlns:a16="http://schemas.microsoft.com/office/drawing/2014/main" val="2975261997"/>
                    </a:ext>
                  </a:extLst>
                </a:gridCol>
                <a:gridCol w="5303674">
                  <a:extLst>
                    <a:ext uri="{9D8B030D-6E8A-4147-A177-3AD203B41FA5}">
                      <a16:colId xmlns:a16="http://schemas.microsoft.com/office/drawing/2014/main" val="3799273792"/>
                    </a:ext>
                  </a:extLst>
                </a:gridCol>
              </a:tblGrid>
              <a:tr h="4936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Issue</a:t>
                      </a:r>
                      <a:endParaRPr lang="en-GB" sz="24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87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Giving Advice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40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Providing Info &amp; Signposting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997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9902058"/>
                  </a:ext>
                </a:extLst>
              </a:tr>
              <a:tr h="40428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b="1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b="1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Debt</a:t>
                      </a:r>
                      <a:endParaRPr lang="en-GB" sz="2000" b="1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C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b="0" dirty="0">
                        <a:solidFill>
                          <a:srgbClr val="F04044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b="1" dirty="0">
                        <a:solidFill>
                          <a:srgbClr val="F04044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F04044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 should stop paying the least important ones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000" b="1" dirty="0">
                        <a:solidFill>
                          <a:srgbClr val="299735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2000" b="1" dirty="0">
                          <a:solidFill>
                            <a:srgbClr val="299735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If you are struggling to pay for your mobile or other bills, consider negotiating with the company to  manage outstanding sums with a realistic payment plan. </a:t>
                      </a: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2000" b="1" dirty="0">
                        <a:solidFill>
                          <a:srgbClr val="299735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2000" b="1" dirty="0">
                          <a:solidFill>
                            <a:srgbClr val="299735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Independent and free organisations who are very knowledgeable about your options are available and willing to help, reducing stress. Citizens Advice, </a:t>
                      </a:r>
                      <a:r>
                        <a:rPr lang="en-GB" sz="2000" b="1" dirty="0" err="1">
                          <a:solidFill>
                            <a:srgbClr val="299735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StepChange</a:t>
                      </a:r>
                      <a:r>
                        <a:rPr lang="en-GB" sz="2000" b="1" dirty="0">
                          <a:solidFill>
                            <a:srgbClr val="299735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National </a:t>
                      </a:r>
                      <a:r>
                        <a:rPr lang="en-GB" sz="2000" b="1" dirty="0" err="1">
                          <a:solidFill>
                            <a:srgbClr val="299735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Debtline</a:t>
                      </a:r>
                      <a:r>
                        <a:rPr lang="en-GB" sz="2000" b="1" dirty="0">
                          <a:solidFill>
                            <a:srgbClr val="299735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or Pay Plan</a:t>
                      </a: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000" b="1" dirty="0">
                        <a:solidFill>
                          <a:srgbClr val="299735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6648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7527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D2713FF9-82DB-1704-49F4-6D1484FB1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41580"/>
            <a:ext cx="9078524" cy="1232451"/>
          </a:xfrm>
        </p:spPr>
        <p:txBody>
          <a:bodyPr>
            <a:normAutofit/>
          </a:bodyPr>
          <a:lstStyle/>
          <a:p>
            <a:pPr algn="ctr"/>
            <a:r>
              <a:rPr lang="en-GB" b="1" dirty="0"/>
              <a:t>Course Expectations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9384EA3-E895-0B0B-FAFB-4D1E95E87FE2}"/>
              </a:ext>
            </a:extLst>
          </p:cNvPr>
          <p:cNvSpPr txBox="1">
            <a:spLocks/>
          </p:cNvSpPr>
          <p:nvPr/>
        </p:nvSpPr>
        <p:spPr>
          <a:xfrm>
            <a:off x="464023" y="1674031"/>
            <a:ext cx="8215953" cy="426824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This Course is Informal – Have Fun!</a:t>
            </a:r>
          </a:p>
          <a:p>
            <a:pPr fontAlgn="auto">
              <a:spcAft>
                <a:spcPts val="0"/>
              </a:spcAft>
            </a:pP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Aft>
                <a:spcPts val="0"/>
              </a:spcAft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Don’t Assume Knowledge</a:t>
            </a:r>
          </a:p>
          <a:p>
            <a:pPr marL="457200" lvl="1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GB" sz="2200" i="1" dirty="0">
                <a:latin typeface="Arial" panose="020B0604020202020204" pitchFamily="34" charset="0"/>
                <a:cs typeface="Arial" panose="020B0604020202020204" pitchFamily="34" charset="0"/>
              </a:rPr>
              <a:t>Just because something seems obvious to you does not mean it will be obvious to everyone!</a:t>
            </a:r>
          </a:p>
          <a:p>
            <a:pPr marL="457200" lvl="1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endParaRPr lang="en-GB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Aft>
                <a:spcPts val="0"/>
              </a:spcAft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Empower</a:t>
            </a: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People to Make Their Own Decisions.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Aft>
                <a:spcPts val="0"/>
              </a:spcAft>
            </a:pP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Email: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 Magali.vanderMerwe@rochester.anglican.org</a:t>
            </a:r>
            <a:endParaRPr lang="en-GB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110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7A3B1A2-D77C-FB40-1E7B-5BDA381E4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1916" y="692696"/>
            <a:ext cx="6160167" cy="1072287"/>
          </a:xfrm>
        </p:spPr>
        <p:txBody>
          <a:bodyPr>
            <a:normAutofit/>
          </a:bodyPr>
          <a:lstStyle/>
          <a:p>
            <a:pPr algn="ctr"/>
            <a:r>
              <a:rPr lang="en-GB" b="1" dirty="0"/>
              <a:t>Tailoring the course</a:t>
            </a:r>
            <a:br>
              <a:rPr lang="en-GB" i="1" dirty="0"/>
            </a:br>
            <a:r>
              <a:rPr lang="en-GB" b="1" dirty="0"/>
              <a:t>To Your Area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1F420F-2461-EB34-FF02-CC7DCD6FF7A1}"/>
              </a:ext>
            </a:extLst>
          </p:cNvPr>
          <p:cNvSpPr txBox="1"/>
          <p:nvPr/>
        </p:nvSpPr>
        <p:spPr>
          <a:xfrm>
            <a:off x="179510" y="2204864"/>
            <a:ext cx="8964489" cy="33547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You Are the Expert on Your Community: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Add relevant projects, organisations &amp; resources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Include Local Information – make it relevant to people in your area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31451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RDBF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RDBF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Diocese of Rochester PowerPoint (3)</Template>
  <TotalTime>272</TotalTime>
  <Words>880</Words>
  <Application>Microsoft Office PowerPoint</Application>
  <PresentationFormat>On-screen Show (4:3)</PresentationFormat>
  <Paragraphs>127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Verdana</vt:lpstr>
      <vt:lpstr>Custom Design</vt:lpstr>
      <vt:lpstr>1_Custom Design</vt:lpstr>
      <vt:lpstr>Money Matters</vt:lpstr>
      <vt:lpstr>PowerPoint Presentation</vt:lpstr>
      <vt:lpstr>PowerPoint Presentation</vt:lpstr>
      <vt:lpstr>PowerPoint Presentation</vt:lpstr>
      <vt:lpstr>Course Objectives</vt:lpstr>
      <vt:lpstr>PowerPoint Presentation</vt:lpstr>
      <vt:lpstr>PowerPoint Presentation</vt:lpstr>
      <vt:lpstr>Course Expectations</vt:lpstr>
      <vt:lpstr>Tailoring the course To Your Area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Lindy Mackenzie</dc:creator>
  <cp:keywords>PowerPoint</cp:keywords>
  <dc:description>v1.0</dc:description>
  <cp:lastModifiedBy>Keith Berry</cp:lastModifiedBy>
  <cp:revision>37</cp:revision>
  <dcterms:created xsi:type="dcterms:W3CDTF">2014-01-30T17:54:29Z</dcterms:created>
  <dcterms:modified xsi:type="dcterms:W3CDTF">2022-11-24T16:26:55Z</dcterms:modified>
  <cp:category>Template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ient">
    <vt:lpwstr>Diocese of Rochester</vt:lpwstr>
  </property>
  <property fmtid="{D5CDD505-2E9C-101B-9397-08002B2CF9AE}" pid="3" name="Language">
    <vt:lpwstr>English (UK)</vt:lpwstr>
  </property>
  <property fmtid="{D5CDD505-2E9C-101B-9397-08002B2CF9AE}" pid="4" name="Owner">
    <vt:lpwstr>P L Kessler</vt:lpwstr>
  </property>
  <property fmtid="{D5CDD505-2E9C-101B-9397-08002B2CF9AE}" pid="5" name="Project">
    <vt:lpwstr>We Are Tangerine</vt:lpwstr>
  </property>
  <property fmtid="{D5CDD505-2E9C-101B-9397-08002B2CF9AE}" pid="6" name="Publisher">
    <vt:lpwstr>Kessler Associates</vt:lpwstr>
  </property>
</Properties>
</file>