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05" r:id="rId2"/>
    <p:sldId id="311" r:id="rId3"/>
    <p:sldId id="507" r:id="rId4"/>
    <p:sldId id="279" r:id="rId5"/>
    <p:sldId id="349" r:id="rId6"/>
    <p:sldId id="506" r:id="rId7"/>
    <p:sldId id="508" r:id="rId8"/>
    <p:sldId id="350" r:id="rId9"/>
    <p:sldId id="331" r:id="rId10"/>
    <p:sldId id="351" r:id="rId11"/>
    <p:sldId id="332" r:id="rId12"/>
    <p:sldId id="333" r:id="rId13"/>
    <p:sldId id="334" r:id="rId14"/>
    <p:sldId id="335" r:id="rId15"/>
    <p:sldId id="330" r:id="rId16"/>
    <p:sldId id="321" r:id="rId17"/>
    <p:sldId id="336" r:id="rId18"/>
    <p:sldId id="353" r:id="rId19"/>
    <p:sldId id="320" r:id="rId20"/>
    <p:sldId id="502" r:id="rId21"/>
    <p:sldId id="503" r:id="rId22"/>
    <p:sldId id="345" r:id="rId23"/>
    <p:sldId id="510" r:id="rId24"/>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Black" pitchFamily="34" charset="0"/>
        <a:ea typeface="+mn-ea"/>
        <a:cs typeface="Arial" charset="0"/>
      </a:defRPr>
    </a:lvl1pPr>
    <a:lvl2pPr marL="457200" algn="l" rtl="0" fontAlgn="base">
      <a:spcBef>
        <a:spcPct val="0"/>
      </a:spcBef>
      <a:spcAft>
        <a:spcPct val="0"/>
      </a:spcAft>
      <a:defRPr kern="1200">
        <a:solidFill>
          <a:schemeClr val="tx1"/>
        </a:solidFill>
        <a:latin typeface="Arial Black" pitchFamily="34" charset="0"/>
        <a:ea typeface="+mn-ea"/>
        <a:cs typeface="Arial" charset="0"/>
      </a:defRPr>
    </a:lvl2pPr>
    <a:lvl3pPr marL="914400" algn="l" rtl="0" fontAlgn="base">
      <a:spcBef>
        <a:spcPct val="0"/>
      </a:spcBef>
      <a:spcAft>
        <a:spcPct val="0"/>
      </a:spcAft>
      <a:defRPr kern="1200">
        <a:solidFill>
          <a:schemeClr val="tx1"/>
        </a:solidFill>
        <a:latin typeface="Arial Black" pitchFamily="34" charset="0"/>
        <a:ea typeface="+mn-ea"/>
        <a:cs typeface="Arial" charset="0"/>
      </a:defRPr>
    </a:lvl3pPr>
    <a:lvl4pPr marL="1371600" algn="l" rtl="0" fontAlgn="base">
      <a:spcBef>
        <a:spcPct val="0"/>
      </a:spcBef>
      <a:spcAft>
        <a:spcPct val="0"/>
      </a:spcAft>
      <a:defRPr kern="1200">
        <a:solidFill>
          <a:schemeClr val="tx1"/>
        </a:solidFill>
        <a:latin typeface="Arial Black" pitchFamily="34" charset="0"/>
        <a:ea typeface="+mn-ea"/>
        <a:cs typeface="Arial" charset="0"/>
      </a:defRPr>
    </a:lvl4pPr>
    <a:lvl5pPr marL="1828800" algn="l" rtl="0" fontAlgn="base">
      <a:spcBef>
        <a:spcPct val="0"/>
      </a:spcBef>
      <a:spcAft>
        <a:spcPct val="0"/>
      </a:spcAft>
      <a:defRPr kern="1200">
        <a:solidFill>
          <a:schemeClr val="tx1"/>
        </a:solidFill>
        <a:latin typeface="Arial Black" pitchFamily="34" charset="0"/>
        <a:ea typeface="+mn-ea"/>
        <a:cs typeface="Arial" charset="0"/>
      </a:defRPr>
    </a:lvl5pPr>
    <a:lvl6pPr marL="2286000" algn="l" defTabSz="914400" rtl="0" eaLnBrk="1" latinLnBrk="0" hangingPunct="1">
      <a:defRPr kern="1200">
        <a:solidFill>
          <a:schemeClr val="tx1"/>
        </a:solidFill>
        <a:latin typeface="Arial Black" pitchFamily="34" charset="0"/>
        <a:ea typeface="+mn-ea"/>
        <a:cs typeface="Arial" charset="0"/>
      </a:defRPr>
    </a:lvl6pPr>
    <a:lvl7pPr marL="2743200" algn="l" defTabSz="914400" rtl="0" eaLnBrk="1" latinLnBrk="0" hangingPunct="1">
      <a:defRPr kern="1200">
        <a:solidFill>
          <a:schemeClr val="tx1"/>
        </a:solidFill>
        <a:latin typeface="Arial Black" pitchFamily="34" charset="0"/>
        <a:ea typeface="+mn-ea"/>
        <a:cs typeface="Arial" charset="0"/>
      </a:defRPr>
    </a:lvl7pPr>
    <a:lvl8pPr marL="3200400" algn="l" defTabSz="914400" rtl="0" eaLnBrk="1" latinLnBrk="0" hangingPunct="1">
      <a:defRPr kern="1200">
        <a:solidFill>
          <a:schemeClr val="tx1"/>
        </a:solidFill>
        <a:latin typeface="Arial Black" pitchFamily="34" charset="0"/>
        <a:ea typeface="+mn-ea"/>
        <a:cs typeface="Arial" charset="0"/>
      </a:defRPr>
    </a:lvl8pPr>
    <a:lvl9pPr marL="3657600" algn="l" defTabSz="914400" rtl="0" eaLnBrk="1" latinLnBrk="0" hangingPunct="1">
      <a:defRPr kern="1200">
        <a:solidFill>
          <a:schemeClr val="tx1"/>
        </a:solidFill>
        <a:latin typeface="Arial Black"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2B0"/>
    <a:srgbClr val="336600"/>
    <a:srgbClr val="0066FF"/>
    <a:srgbClr val="CC3300"/>
    <a:srgbClr val="FF9900"/>
    <a:srgbClr val="430920"/>
    <a:srgbClr val="CC0000"/>
    <a:srgbClr val="8A662D"/>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8DF5B-D163-43C3-A9FF-F42FA82B9613}" v="14" dt="2023-09-11T11:20:41.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12" autoAdjust="0"/>
  </p:normalViewPr>
  <p:slideViewPr>
    <p:cSldViewPr snapToGrid="0">
      <p:cViewPr varScale="1">
        <p:scale>
          <a:sx n="74" d="100"/>
          <a:sy n="74" d="100"/>
        </p:scale>
        <p:origin x="20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cat>
            <c:strRef>
              <c:f>Sheet1!$A$1:$A$7</c:f>
              <c:strCache>
                <c:ptCount val="7"/>
                <c:pt idx="0">
                  <c:v>Ministry</c:v>
                </c:pt>
                <c:pt idx="1">
                  <c:v>ParishSsupport Costs</c:v>
                </c:pt>
                <c:pt idx="2">
                  <c:v>Training Curates</c:v>
                </c:pt>
                <c:pt idx="3">
                  <c:v>Ordinands</c:v>
                </c:pt>
                <c:pt idx="4">
                  <c:v>National Church</c:v>
                </c:pt>
                <c:pt idx="5">
                  <c:v>Other</c:v>
                </c:pt>
                <c:pt idx="6">
                  <c:v>Wider Diocesan Mission</c:v>
                </c:pt>
              </c:strCache>
            </c:strRef>
          </c:cat>
          <c:val>
            <c:numRef>
              <c:f>Sheet1!$B$1:$B$7</c:f>
              <c:numCache>
                <c:formatCode>0%</c:formatCode>
                <c:ptCount val="7"/>
                <c:pt idx="0">
                  <c:v>0.49</c:v>
                </c:pt>
                <c:pt idx="1">
                  <c:v>0.22</c:v>
                </c:pt>
                <c:pt idx="2">
                  <c:v>0.1</c:v>
                </c:pt>
                <c:pt idx="3">
                  <c:v>0.05</c:v>
                </c:pt>
                <c:pt idx="4">
                  <c:v>0.05</c:v>
                </c:pt>
                <c:pt idx="5">
                  <c:v>0.05</c:v>
                </c:pt>
                <c:pt idx="6">
                  <c:v>0.04</c:v>
                </c:pt>
              </c:numCache>
            </c:numRef>
          </c:val>
          <c:extLst>
            <c:ext xmlns:c16="http://schemas.microsoft.com/office/drawing/2014/chart" uri="{C3380CC4-5D6E-409C-BE32-E72D297353CC}">
              <c16:uniqueId val="{00000000-373C-4A95-845B-A75879643C61}"/>
            </c:ext>
          </c:extLst>
        </c:ser>
        <c:dLbls>
          <c:showLegendKey val="0"/>
          <c:showVal val="0"/>
          <c:showCatName val="0"/>
          <c:showSerName val="0"/>
          <c:showPercent val="0"/>
          <c:showBubbleSize val="0"/>
        </c:dLbls>
        <c:gapWidth val="150"/>
        <c:shape val="box"/>
        <c:axId val="1761176527"/>
        <c:axId val="1761182767"/>
        <c:axId val="0"/>
      </c:bar3DChart>
      <c:catAx>
        <c:axId val="17611765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182767"/>
        <c:crosses val="autoZero"/>
        <c:auto val="1"/>
        <c:lblAlgn val="ctr"/>
        <c:lblOffset val="100"/>
        <c:noMultiLvlLbl val="0"/>
      </c:catAx>
      <c:valAx>
        <c:axId val="17611827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17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lt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E5227E09-8B8E-4DEC-BDD2-BDD8559B844C}" type="datetimeFigureOut">
              <a:rPr lang="en-GB" altLang="en-US"/>
              <a:pPr>
                <a:defRPr/>
              </a:pPr>
              <a:t>11/09/2023</a:t>
            </a:fld>
            <a:endParaRPr lang="en-GB" altLang="en-US"/>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lt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847C5FC-040A-4FE4-9B0C-E7E2E2ECFEEE}" type="slidenum">
              <a:rPr lang="en-GB" altLang="en-US"/>
              <a:pPr>
                <a:defRPr/>
              </a:pPr>
              <a:t>‹#›</a:t>
            </a:fld>
            <a:endParaRPr lang="en-GB" altLang="en-US"/>
          </a:p>
        </p:txBody>
      </p:sp>
    </p:spTree>
    <p:extLst>
      <p:ext uri="{BB962C8B-B14F-4D97-AF65-F5344CB8AC3E}">
        <p14:creationId xmlns:p14="http://schemas.microsoft.com/office/powerpoint/2010/main" val="525649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7171" name="Rectangle 3"/>
          <p:cNvSpPr>
            <a:spLocks noGrp="1" noChangeArrowheads="1"/>
          </p:cNvSpPr>
          <p:nvPr>
            <p:ph type="dt"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428163"/>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7175" name="Rectangle 7"/>
          <p:cNvSpPr>
            <a:spLocks noGrp="1" noChangeArrowheads="1"/>
          </p:cNvSpPr>
          <p:nvPr>
            <p:ph type="sldNum" sz="quarter" idx="5"/>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74AD1BC-13C9-4D7F-A124-0FD25EDEAF9D}" type="slidenum">
              <a:rPr lang="en-US" altLang="en-US"/>
              <a:pPr>
                <a:defRPr/>
              </a:pPr>
              <a:t>‹#›</a:t>
            </a:fld>
            <a:endParaRPr lang="en-US" altLang="en-US"/>
          </a:p>
        </p:txBody>
      </p:sp>
    </p:spTree>
    <p:extLst>
      <p:ext uri="{BB962C8B-B14F-4D97-AF65-F5344CB8AC3E}">
        <p14:creationId xmlns:p14="http://schemas.microsoft.com/office/powerpoint/2010/main" val="1621414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church this morning.</a:t>
            </a:r>
          </a:p>
          <a:p>
            <a:pPr marL="171450" indent="-171450">
              <a:buFont typeface="Arial" panose="020B0604020202020204" pitchFamily="34" charset="0"/>
              <a:buChar char="•"/>
            </a:pPr>
            <a:r>
              <a:rPr lang="en-US" dirty="0"/>
              <a:t>Talk about generosity – everything we have comes from God.  Not just our money, but time and talents, the world around us our family and friends.</a:t>
            </a:r>
          </a:p>
          <a:p>
            <a:pPr marL="171450" indent="-171450">
              <a:buFont typeface="Arial" panose="020B0604020202020204" pitchFamily="34" charset="0"/>
              <a:buChar char="•"/>
            </a:pPr>
            <a:r>
              <a:rPr lang="en-US" dirty="0"/>
              <a:t>It is our responsibility as Christian disciples of Christ to recognize these gifts, to nurture them, and say ‘thankyou God.  I would like to give some back to you’.</a:t>
            </a:r>
            <a:endParaRPr lang="en-GB" dirty="0"/>
          </a:p>
        </p:txBody>
      </p:sp>
      <p:sp>
        <p:nvSpPr>
          <p:cNvPr id="4" name="Slide Number Placeholder 3"/>
          <p:cNvSpPr>
            <a:spLocks noGrp="1"/>
          </p:cNvSpPr>
          <p:nvPr>
            <p:ph type="sldNum" sz="quarter" idx="5"/>
          </p:nvPr>
        </p:nvSpPr>
        <p:spPr/>
        <p:txBody>
          <a:bodyPr/>
          <a:lstStyle/>
          <a:p>
            <a:pPr>
              <a:defRPr/>
            </a:pPr>
            <a:fld id="{C74AD1BC-13C9-4D7F-A124-0FD25EDEAF9D}" type="slidenum">
              <a:rPr lang="en-US" altLang="en-US" smtClean="0"/>
              <a:pPr>
                <a:defRPr/>
              </a:pPr>
              <a:t>1</a:t>
            </a:fld>
            <a:endParaRPr lang="en-US" altLang="en-US"/>
          </a:p>
        </p:txBody>
      </p:sp>
    </p:spTree>
    <p:extLst>
      <p:ext uri="{BB962C8B-B14F-4D97-AF65-F5344CB8AC3E}">
        <p14:creationId xmlns:p14="http://schemas.microsoft.com/office/powerpoint/2010/main" val="240037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r>
              <a:rPr lang="en-GB" altLang="en-US"/>
              <a:t>There are three ‘Ps’ here:</a:t>
            </a:r>
          </a:p>
          <a:p>
            <a:endParaRPr lang="en-GB" altLang="en-US"/>
          </a:p>
          <a:p>
            <a:r>
              <a:rPr lang="en-GB" altLang="en-US"/>
              <a:t>How important is God in my life?  In him do I live and move and have my being?  Do I recognise that everything I have comes from God and when I give back to God I am only giving what is his anyway?</a:t>
            </a:r>
          </a:p>
          <a:p>
            <a:endParaRPr lang="en-GB" altLang="en-US"/>
          </a:p>
          <a:p>
            <a:r>
              <a:rPr lang="en-GB" altLang="en-US"/>
              <a:t>When I am juggling all the balls in my life – all the competing demands and I’m about to drop one, is will it be the God ball I drop, or will I try and hang on to that one?</a:t>
            </a:r>
          </a:p>
          <a:p>
            <a:endParaRPr lang="en-GB" altLang="en-US"/>
          </a:p>
          <a:p>
            <a:r>
              <a:rPr lang="en-GB" altLang="en-US"/>
              <a:t>Or is God that thing I do on a Sunday morning and forget for the rest of the week?</a:t>
            </a:r>
          </a:p>
        </p:txBody>
      </p:sp>
      <p:sp>
        <p:nvSpPr>
          <p:cNvPr id="33796"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0B06A850-E7C8-45CA-94ED-6AB39EBF9F4B}" type="slidenum">
              <a:rPr lang="en-US" altLang="en-US" smtClean="0">
                <a:latin typeface="Arial" charset="0"/>
              </a:rPr>
              <a:pPr eaLnBrk="1" hangingPunct="1">
                <a:defRPr/>
              </a:pPr>
              <a:t>11</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‘p’ is about planning.</a:t>
            </a:r>
          </a:p>
          <a:p>
            <a:endParaRPr lang="en-US"/>
          </a:p>
          <a:p>
            <a:r>
              <a:rPr lang="en-US"/>
              <a:t>When it comes to money and finance we generally have a fairly good idea of where our money goes.  We plan and budget.  We know that the insurance is likely to rise each year, and we take account of that.  We know how much we will spend on food and entertainment.</a:t>
            </a:r>
          </a:p>
          <a:p>
            <a:endParaRPr lang="en-US"/>
          </a:p>
          <a:p>
            <a:r>
              <a:rPr lang="en-US"/>
              <a:t>If we don’t our finances are likely to be a mess.</a:t>
            </a:r>
          </a:p>
          <a:p>
            <a:endParaRPr lang="en-US"/>
          </a:p>
          <a:p>
            <a:r>
              <a:rPr lang="en-US"/>
              <a:t>When we plan how to budget our resources do we think about God?  Do we plan and budget?  And just as we pay the gas and electricity by direct debit, do we have a standing order to give to God in an orderly, intentional way?</a:t>
            </a:r>
          </a:p>
          <a:p>
            <a:endParaRPr lang="en-US"/>
          </a:p>
          <a:p>
            <a:r>
              <a:rPr lang="en-US"/>
              <a:t>Many member of this church give each month by standing order.  Would you consider joining them?</a:t>
            </a:r>
            <a:endParaRPr lang="en-GB"/>
          </a:p>
        </p:txBody>
      </p:sp>
      <p:sp>
        <p:nvSpPr>
          <p:cNvPr id="4" name="Slide Number Placeholder 3"/>
          <p:cNvSpPr>
            <a:spLocks noGrp="1"/>
          </p:cNvSpPr>
          <p:nvPr>
            <p:ph type="sldNum" sz="quarter" idx="5"/>
          </p:nvPr>
        </p:nvSpPr>
        <p:spPr/>
        <p:txBody>
          <a:bodyPr/>
          <a:lstStyle/>
          <a:p>
            <a:pPr>
              <a:defRPr/>
            </a:pPr>
            <a:fld id="{C74AD1BC-13C9-4D7F-A124-0FD25EDEAF9D}" type="slidenum">
              <a:rPr lang="en-US" altLang="en-US" smtClean="0"/>
              <a:pPr>
                <a:defRPr/>
              </a:pPr>
              <a:t>12</a:t>
            </a:fld>
            <a:endParaRPr lang="en-US" altLang="en-US"/>
          </a:p>
        </p:txBody>
      </p:sp>
    </p:spTree>
    <p:extLst>
      <p:ext uri="{BB962C8B-B14F-4D97-AF65-F5344CB8AC3E}">
        <p14:creationId xmlns:p14="http://schemas.microsoft.com/office/powerpoint/2010/main" val="408245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9" name="Notes Placeholder 2"/>
          <p:cNvSpPr>
            <a:spLocks noGrp="1"/>
          </p:cNvSpPr>
          <p:nvPr>
            <p:ph type="body" idx="1"/>
          </p:nvPr>
        </p:nvSpPr>
        <p:spPr>
          <a:noFill/>
        </p:spPr>
        <p:txBody>
          <a:bodyPr/>
          <a:lstStyle/>
          <a:p>
            <a:r>
              <a:rPr lang="en-GB" altLang="en-US" dirty="0"/>
              <a:t>The third ‘p’ is about proportion.</a:t>
            </a:r>
          </a:p>
          <a:p>
            <a:endParaRPr lang="en-GB" altLang="en-US" dirty="0"/>
          </a:p>
          <a:p>
            <a:r>
              <a:rPr lang="en-GB" altLang="en-US" dirty="0"/>
              <a:t>Some churches teach and preach on tithing, and for many people that is the right thing to do.  However all of our circumstances are different and I am not here to tell anyone how much they should be giving to God through his church.</a:t>
            </a:r>
          </a:p>
          <a:p>
            <a:endParaRPr lang="en-GB" altLang="en-US" dirty="0"/>
          </a:p>
          <a:p>
            <a:r>
              <a:rPr lang="en-GB" altLang="en-US" dirty="0"/>
              <a:t>I do ask you to think about it though.  Work out how much you give now as a % of your income.  Is that the right amount for you?  Sometimes what feels like a generous gift turns out to be a very small % of our income.  More Pharisee than widow.</a:t>
            </a:r>
          </a:p>
        </p:txBody>
      </p:sp>
      <p:sp>
        <p:nvSpPr>
          <p:cNvPr id="34820"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8CA682FC-C907-41A5-82FF-855791CA955F}" type="slidenum">
              <a:rPr lang="en-US" altLang="en-US" smtClean="0">
                <a:latin typeface="Arial" charset="0"/>
              </a:rPr>
              <a:pPr eaLnBrk="1" hangingPunct="1">
                <a:defRPr/>
              </a:pPr>
              <a:t>13</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2769CAA-3C2F-40A3-9EB6-4ECC9EB00C21}" type="slidenum">
              <a:rPr lang="en-US" altLang="en-US" smtClean="0"/>
              <a:pPr>
                <a:spcBef>
                  <a:spcPct val="0"/>
                </a:spcBef>
                <a:defRPr/>
              </a:pPr>
              <a:t>14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r>
              <a:rPr lang="en-GB" altLang="en-US"/>
              <a:t>We aren’t telling you what to give here – it’s completely up to you, but we do urge you to pray about it, think about it and talk about it with your family as you review what you give now.</a:t>
            </a:r>
          </a:p>
          <a:p>
            <a:pPr eaLnBrk="1" hangingPunct="1">
              <a:buFontTx/>
              <a:buChar char="•"/>
              <a:defRPr/>
            </a:pPr>
            <a:endParaRPr lang="en-GB" altLang="en-US"/>
          </a:p>
          <a:p>
            <a:pPr eaLnBrk="1" hangingPunct="1">
              <a:buFontTx/>
              <a:buChar char="•"/>
              <a:defRPr/>
            </a:pPr>
            <a:r>
              <a:rPr lang="en-GB" altLang="en-US"/>
              <a:t>No one’s business but yours and God’s.  </a:t>
            </a:r>
          </a:p>
          <a:p>
            <a:pPr eaLnBrk="1" hangingPunct="1">
              <a:buFontTx/>
              <a:buChar char="•"/>
              <a:defRPr/>
            </a:pPr>
            <a:endParaRPr lang="en-GB" altLang="en-US"/>
          </a:p>
          <a:p>
            <a:pPr eaLnBrk="1" hangingPunct="1">
              <a:buFontTx/>
              <a:buChar char="•"/>
              <a:defRPr/>
            </a:pPr>
            <a:r>
              <a:rPr lang="en-GB" altLang="en-US"/>
              <a:t>It’s important that you don’t give more than you can afford, because you won’t be able to keep it up, if that’s the case.</a:t>
            </a:r>
          </a:p>
          <a:p>
            <a:pPr eaLnBrk="1" hangingPunct="1">
              <a:buFontTx/>
              <a:buNone/>
              <a:defRPr/>
            </a:pPr>
            <a:endParaRPr lang="en-GB" altLang="en-US"/>
          </a:p>
          <a:p>
            <a:pPr eaLnBrk="1" hangingPunct="1">
              <a:buFontTx/>
              <a:buNone/>
              <a:defRPr/>
            </a:pPr>
            <a:r>
              <a:rPr lang="en-GB" altLang="en-US"/>
              <a:t>Some of you may have retired, been made redundant or had a difficult pandemic – it’s absolutely fine to reduce your giving if you have to or want to</a:t>
            </a:r>
          </a:p>
          <a:p>
            <a:pPr eaLnBrk="1" hangingPunct="1">
              <a:buFontTx/>
              <a:buChar char="•"/>
              <a:defRPr/>
            </a:pPr>
            <a:endParaRPr lang="en-GB" altLang="en-US"/>
          </a:p>
          <a:p>
            <a:pPr eaLnBrk="1" hangingPunct="1">
              <a:buFontTx/>
              <a:buChar char="•"/>
              <a:defRPr/>
            </a:pPr>
            <a:r>
              <a:rPr lang="en-GB" altLang="en-US"/>
              <a:t>Equally, if we really believe in a generous God, who gave his only son that we might live, I think it should be enough that we notice.</a:t>
            </a:r>
          </a:p>
          <a:p>
            <a:pPr eaLnBrk="1" hangingPunct="1">
              <a:buFontTx/>
              <a:buChar char="•"/>
              <a:defRPr/>
            </a:pPr>
            <a:endParaRPr lang="en-GB" altLang="en-US"/>
          </a:p>
          <a:p>
            <a:pPr eaLnBrk="1" hangingPunct="1">
              <a:defRPr/>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6867" name="Notes Placeholder 2"/>
          <p:cNvSpPr>
            <a:spLocks noGrp="1"/>
          </p:cNvSpPr>
          <p:nvPr>
            <p:ph type="body" idx="1"/>
          </p:nvPr>
        </p:nvSpPr>
        <p:spPr>
          <a:noFill/>
        </p:spPr>
        <p:txBody>
          <a:bodyPr/>
          <a:lstStyle/>
          <a:p>
            <a:r>
              <a:rPr lang="en-GB" altLang="en-US"/>
              <a:t>There will be many people in this church who are really struggling – some will have been suffered in the pandemic or made redundant, energy costs have really hit us all, or simply dealing with big mortgages and small incomes.  Nobody expects these people to struggle even more.</a:t>
            </a:r>
          </a:p>
          <a:p>
            <a:endParaRPr lang="en-GB" altLang="en-US"/>
          </a:p>
          <a:p>
            <a:r>
              <a:rPr lang="en-GB" altLang="en-US"/>
              <a:t>There will be others, however who are much more comfortable and could easily do more.</a:t>
            </a:r>
          </a:p>
          <a:p>
            <a:endParaRPr lang="en-GB" altLang="en-US"/>
          </a:p>
          <a:p>
            <a:endParaRPr lang="en-GB" altLang="en-US"/>
          </a:p>
          <a:p>
            <a:r>
              <a:rPr lang="en-GB" altLang="en-US"/>
              <a:t>If you went into a café with a friend and realised that friend couldn’t afford a cup of coffee would you drink yours in front of them, or would you offer pay for theirs?</a:t>
            </a:r>
          </a:p>
          <a:p>
            <a:endParaRPr lang="en-GB" altLang="en-US"/>
          </a:p>
          <a:p>
            <a:r>
              <a:rPr lang="en-GB" altLang="en-US"/>
              <a:t>It’s all about balance, proportion and ultimately love and care for one another.</a:t>
            </a:r>
          </a:p>
        </p:txBody>
      </p:sp>
      <p:sp>
        <p:nvSpPr>
          <p:cNvPr id="36868"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A100D6CB-98A1-463A-AA96-653C35924B01}" type="slidenum">
              <a:rPr lang="en-US" altLang="en-US" smtClean="0">
                <a:latin typeface="Arial" charset="0"/>
              </a:rPr>
              <a:pPr eaLnBrk="1" hangingPunct="1">
                <a:defRPr/>
              </a:pPr>
              <a:t>15</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D0EA4DE8-F262-4254-ADD7-BF90E5F04F0C}" type="slidenum">
              <a:rPr lang="en-US" altLang="en-US" smtClean="0"/>
              <a:pPr>
                <a:spcBef>
                  <a:spcPct val="0"/>
                </a:spcBef>
                <a:defRPr/>
              </a:pPr>
              <a:t>16</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a:t>Now here’s the practical bit.</a:t>
            </a:r>
          </a:p>
          <a:p>
            <a:pPr eaLnBrk="1" hangingPunct="1">
              <a:defRPr/>
            </a:pPr>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0B5F800-FBDF-421A-A36F-6E8ABDB5B52F}" type="slidenum">
              <a:rPr lang="en-US" altLang="en-US" smtClean="0"/>
              <a:pPr>
                <a:spcBef>
                  <a:spcPct val="0"/>
                </a:spcBef>
                <a:defRPr/>
              </a:pPr>
              <a:t>17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a:t>Please think and pray about what you currently give now.  What proportion of your income do you give now? Can you increase it by 1% or 2%?  Or more than that?</a:t>
            </a:r>
          </a:p>
          <a:p>
            <a:pPr eaLnBrk="1" hangingPunct="1">
              <a:defRPr/>
            </a:pPr>
            <a:endParaRPr lang="en-GB" altLang="en-US" dirty="0"/>
          </a:p>
          <a:p>
            <a:pPr eaLnBrk="1" hangingPunct="1">
              <a:defRPr/>
            </a:pPr>
            <a:r>
              <a:rPr lang="en-GB" altLang="en-US" dirty="0"/>
              <a:t>We cannot expect an equal amount from each person</a:t>
            </a:r>
          </a:p>
          <a:p>
            <a:pPr eaLnBrk="1" hangingPunct="1">
              <a:defRPr/>
            </a:pPr>
            <a:r>
              <a:rPr lang="en-GB" altLang="en-US" dirty="0"/>
              <a:t>We can expect each person to make an equal sacrifice</a:t>
            </a:r>
          </a:p>
          <a:p>
            <a:pPr eaLnBrk="1" hangingPunct="1">
              <a:defRPr/>
            </a:pPr>
            <a:r>
              <a:rPr lang="en-GB" altLang="en-US" dirty="0"/>
              <a:t>We can expect each person to budget for a sufficiently generous give to indicate that God has priority in their lives</a:t>
            </a:r>
          </a:p>
          <a:p>
            <a:pPr eaLnBrk="1" hangingPunct="1">
              <a:defRPr/>
            </a:pPr>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0B5F800-FBDF-421A-A36F-6E8ABDB5B52F}" type="slidenum">
              <a:rPr lang="en-US" altLang="en-US" smtClean="0"/>
              <a:pPr>
                <a:spcBef>
                  <a:spcPct val="0"/>
                </a:spcBef>
                <a:defRPr/>
              </a:pPr>
              <a:t>18</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t>We have joined the Parish Giving Scheme</a:t>
            </a:r>
          </a:p>
          <a:p>
            <a:pPr eaLnBrk="1" hangingPunct="1">
              <a:defRPr/>
            </a:pPr>
            <a:endParaRPr lang="en-US" altLang="en-US"/>
          </a:p>
          <a:p>
            <a:pPr eaLnBrk="1" hangingPunct="1">
              <a:defRPr/>
            </a:pPr>
            <a:r>
              <a:rPr lang="en-US" altLang="en-US"/>
              <a:t>If you don’t already give by standing order this is the best thing you can possibly do to help our finances, and if you give by standing order already it would be great if you could make the switch</a:t>
            </a:r>
          </a:p>
          <a:p>
            <a:pPr eaLnBrk="1" hangingPunct="1">
              <a:defRPr/>
            </a:pPr>
            <a:endParaRPr lang="en-US" altLang="en-US"/>
          </a:p>
          <a:p>
            <a:pPr eaLnBrk="1" hangingPunct="1">
              <a:defRPr/>
            </a:pPr>
            <a:r>
              <a:rPr lang="en-US" altLang="en-US"/>
              <a:t>This is really easy to do if you do internet banking, but we can provide a paper form if you prefer.</a:t>
            </a:r>
            <a:endParaRPr lang="en-GB" altLang="en-US"/>
          </a:p>
        </p:txBody>
      </p:sp>
    </p:spTree>
    <p:extLst>
      <p:ext uri="{BB962C8B-B14F-4D97-AF65-F5344CB8AC3E}">
        <p14:creationId xmlns:p14="http://schemas.microsoft.com/office/powerpoint/2010/main" val="2616365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Donor signs up online, by phone or with a paper form.</a:t>
            </a:r>
          </a:p>
          <a:p>
            <a:endParaRPr lang="en-US" dirty="0"/>
          </a:p>
          <a:p>
            <a:r>
              <a:rPr lang="en-US" dirty="0"/>
              <a:t>Direct debit goes out on the 1</a:t>
            </a:r>
            <a:r>
              <a:rPr lang="en-US" baseline="30000" dirty="0"/>
              <a:t>st</a:t>
            </a:r>
            <a:r>
              <a:rPr lang="en-US" dirty="0"/>
              <a:t> of the month.  PGS remits the money to the church by the 10</a:t>
            </a:r>
            <a:r>
              <a:rPr lang="en-US" baseline="30000" dirty="0"/>
              <a:t>th</a:t>
            </a:r>
            <a:r>
              <a:rPr lang="en-US" dirty="0"/>
              <a:t> of the month, processes the gift aid and remits to the church as soon as it is received</a:t>
            </a:r>
            <a:endParaRPr lang="en-GB" dirty="0"/>
          </a:p>
        </p:txBody>
      </p:sp>
      <p:sp>
        <p:nvSpPr>
          <p:cNvPr id="4" name="Slide Number Placeholder 3"/>
          <p:cNvSpPr>
            <a:spLocks noGrp="1"/>
          </p:cNvSpPr>
          <p:nvPr>
            <p:ph type="sldNum" sz="quarter" idx="5"/>
          </p:nvPr>
        </p:nvSpPr>
        <p:spPr/>
        <p:txBody>
          <a:bodyPr/>
          <a:lstStyle/>
          <a:p>
            <a:pPr>
              <a:defRPr/>
            </a:pPr>
            <a:fld id="{C74AD1BC-13C9-4D7F-A124-0FD25EDEAF9D}" type="slidenum">
              <a:rPr lang="en-US" altLang="en-US" smtClean="0"/>
              <a:pPr>
                <a:defRPr/>
              </a:pPr>
              <a:t>19</a:t>
            </a:fld>
            <a:endParaRPr lang="en-US" altLang="en-US"/>
          </a:p>
        </p:txBody>
      </p:sp>
    </p:spTree>
    <p:extLst>
      <p:ext uri="{BB962C8B-B14F-4D97-AF65-F5344CB8AC3E}">
        <p14:creationId xmlns:p14="http://schemas.microsoft.com/office/powerpoint/2010/main" val="110052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0B5F800-FBDF-421A-A36F-6E8ABDB5B52F}" type="slidenum">
              <a:rPr lang="en-US" altLang="en-US" smtClean="0"/>
              <a:pPr>
                <a:spcBef>
                  <a:spcPct val="0"/>
                </a:spcBef>
                <a:defRPr/>
              </a:pPr>
              <a:t>21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a:t>There is an information leaflet for donors available from the diocesan giving adviser liz.mullins@rochester.Anglican.org</a:t>
            </a:r>
          </a:p>
          <a:p>
            <a:pPr eaLnBrk="1" hangingPunct="1">
              <a:defRPr/>
            </a:pPr>
            <a:endParaRPr lang="en-GB" altLang="en-US" dirty="0"/>
          </a:p>
        </p:txBody>
      </p:sp>
    </p:spTree>
    <p:extLst>
      <p:ext uri="{BB962C8B-B14F-4D97-AF65-F5344CB8AC3E}">
        <p14:creationId xmlns:p14="http://schemas.microsoft.com/office/powerpoint/2010/main" val="153620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E2A40471-DA06-4143-B2A8-D222A9529D73}" type="slidenum">
              <a:rPr lang="en-US" altLang="en-US" smtClean="0"/>
              <a:pPr>
                <a:spcBef>
                  <a:spcPct val="0"/>
                </a:spcBef>
                <a:defRPr/>
              </a:pPr>
              <a:t>2</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a:t>It is important to acknowledge the gifts of money, time and skills that we receive from members of our church.  We all like to feel appreciated.</a:t>
            </a:r>
          </a:p>
          <a:p>
            <a:pPr eaLnBrk="1" hangingPunct="1">
              <a:defRPr/>
            </a:pPr>
            <a:endParaRPr lang="en-GB" altLang="en-US" dirty="0"/>
          </a:p>
          <a:p>
            <a:pPr eaLnBrk="1" hangingPunct="1">
              <a:defRPr/>
            </a:pPr>
            <a:r>
              <a:rPr lang="en-GB" altLang="en-US" dirty="0"/>
              <a:t>We often take people, and all the things they do for granted – so thank you!  Without your generous, regular giving and contributions of time and skills, and those of people who have gone before you, our church would not be here today. </a:t>
            </a:r>
          </a:p>
          <a:p>
            <a:pPr eaLnBrk="1" hangingPunct="1">
              <a:defRPr/>
            </a:pPr>
            <a:endParaRPr lang="en-GB" altLang="en-US" dirty="0"/>
          </a:p>
          <a:p>
            <a:pPr eaLnBrk="1" hangingPunct="1">
              <a:defRPr/>
            </a:pPr>
            <a:r>
              <a:rPr lang="en-GB" altLang="en-US" dirty="0"/>
              <a:t>Thank you!  </a:t>
            </a:r>
          </a:p>
          <a:p>
            <a:pPr eaLnBrk="1" hangingPunct="1">
              <a:defRPr/>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0B5F800-FBDF-421A-A36F-6E8ABDB5B52F}" type="slidenum">
              <a:rPr lang="en-US" altLang="en-US" smtClean="0"/>
              <a:pPr>
                <a:spcBef>
                  <a:spcPct val="0"/>
                </a:spcBef>
                <a:defRPr/>
              </a:pPr>
              <a:t>22</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a:t>We will give you a brochure which will summarise what I have said in this presentation.</a:t>
            </a:r>
          </a:p>
          <a:p>
            <a:pPr eaLnBrk="1" hangingPunct="1">
              <a:defRPr/>
            </a:pPr>
            <a:endParaRPr lang="en-GB" altLang="en-US"/>
          </a:p>
          <a:p>
            <a:pPr eaLnBrk="1" hangingPunct="1">
              <a:defRPr/>
            </a:pPr>
            <a:r>
              <a:rPr lang="en-GB" altLang="en-US"/>
              <a:t>We are asking every member of our church to think carefully how to respond, and to do so by 3 October.  You can easily set up a standing order online, but we will let you have a paper form if you prefer..</a:t>
            </a:r>
          </a:p>
          <a:p>
            <a:pPr eaLnBrk="1" hangingPunct="1">
              <a:defRPr/>
            </a:pPr>
            <a:endParaRPr lang="en-GB" altLang="en-US"/>
          </a:p>
          <a:p>
            <a:pPr eaLnBrk="1" hangingPunct="1">
              <a:defRPr/>
            </a:pPr>
            <a:r>
              <a:rPr lang="en-GB" altLang="en-US"/>
              <a:t>This presentation and all the other materials will also be on the church website.</a:t>
            </a:r>
          </a:p>
          <a:p>
            <a:pPr eaLnBrk="1" hangingPunct="1">
              <a:defRPr/>
            </a:pPr>
            <a:endParaRPr lang="en-GB" altLang="en-US"/>
          </a:p>
          <a:p>
            <a:pPr eaLnBrk="1" hangingPunct="1">
              <a:defRPr/>
            </a:pPr>
            <a:r>
              <a:rPr lang="en-GB" altLang="en-US"/>
              <a:t>Thank you.</a:t>
            </a:r>
          </a:p>
          <a:p>
            <a:pPr eaLnBrk="1" hangingPunct="1">
              <a:defRPr/>
            </a:pPr>
            <a:endParaRPr lang="en-GB" altLang="en-US"/>
          </a:p>
        </p:txBody>
      </p:sp>
    </p:spTree>
    <p:extLst>
      <p:ext uri="{BB962C8B-B14F-4D97-AF65-F5344CB8AC3E}">
        <p14:creationId xmlns:p14="http://schemas.microsoft.com/office/powerpoint/2010/main" val="1536202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0F95DBAD-3CD0-403A-AB7B-C9F989CAB4C2}" type="slidenum">
              <a:rPr lang="en-US" altLang="en-US" smtClean="0"/>
              <a:pPr>
                <a:spcBef>
                  <a:spcPct val="0"/>
                </a:spcBef>
                <a:defRPr/>
              </a:pPr>
              <a:t>23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endParaRPr lang="en-GB" altLang="en-US"/>
          </a:p>
          <a:p>
            <a:pPr eaLnBrk="1" hangingPunct="1">
              <a:buFontTx/>
              <a:buChar char="•"/>
              <a:defRPr/>
            </a:pPr>
            <a:r>
              <a:rPr lang="en-GB" altLang="en-US"/>
              <a:t>Because God loved the world so much he sent his son to die on a cross so that we might be saved.  Our children are precious.  So that shows just how generous God is, that he would give his own son to us.</a:t>
            </a:r>
          </a:p>
        </p:txBody>
      </p:sp>
    </p:spTree>
    <p:extLst>
      <p:ext uri="{BB962C8B-B14F-4D97-AF65-F5344CB8AC3E}">
        <p14:creationId xmlns:p14="http://schemas.microsoft.com/office/powerpoint/2010/main" val="293212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altLang="en-US" dirty="0"/>
              <a:t>We are looking at the financial aspects of our giving today.</a:t>
            </a:r>
          </a:p>
          <a:p>
            <a:pPr>
              <a:defRPr/>
            </a:pPr>
            <a:endParaRPr lang="en-GB" altLang="en-US" dirty="0"/>
          </a:p>
          <a:p>
            <a:pPr>
              <a:defRPr/>
            </a:pPr>
            <a:r>
              <a:rPr lang="en-GB" altLang="en-US" dirty="0"/>
              <a:t>We don’t receive and funding from the Church of England or the government and the responsibility for paying for our church running costs and vicar falls entirely on us.</a:t>
            </a:r>
          </a:p>
          <a:p>
            <a:pPr>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Money is important.  It funds our clergy and their ministry, which we value, and the mission and outreach which that ministry enables.</a:t>
            </a:r>
          </a:p>
          <a:p>
            <a:pPr>
              <a:defRPr/>
            </a:pPr>
            <a:endParaRPr lang="en-GB" altLang="en-US" dirty="0"/>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B50E1C63-9256-4332-B5DF-57BDB158BCC1}" type="slidenum">
              <a:rPr lang="en-US" altLang="en-US" smtClean="0"/>
              <a:pPr>
                <a:spcBef>
                  <a:spcPct val="0"/>
                </a:spcBef>
                <a:defRPr/>
              </a:pPr>
              <a:t>3</a:t>
            </a:fld>
            <a:endParaRPr lang="en-US" altLang="en-US"/>
          </a:p>
        </p:txBody>
      </p:sp>
    </p:spTree>
    <p:extLst>
      <p:ext uri="{BB962C8B-B14F-4D97-AF65-F5344CB8AC3E}">
        <p14:creationId xmlns:p14="http://schemas.microsoft.com/office/powerpoint/2010/main" val="160903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76BD1CD4-87C0-4A8E-9A54-287DBAE05CD1}" type="slidenum">
              <a:rPr lang="en-US" altLang="en-US" smtClean="0"/>
              <a:pPr>
                <a:spcBef>
                  <a:spcPct val="0"/>
                </a:spcBef>
                <a:defRPr/>
              </a:pPr>
              <a:t>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t>When looking at now much it costs to run the church you can use weekly or monthly figures.</a:t>
            </a:r>
          </a:p>
          <a:p>
            <a:pPr eaLnBrk="1" hangingPunct="1">
              <a:defRPr/>
            </a:pPr>
            <a:endParaRPr lang="en-US" altLang="en-US" dirty="0"/>
          </a:p>
          <a:p>
            <a:pPr eaLnBrk="1" hangingPunct="1">
              <a:defRPr/>
            </a:pPr>
            <a:r>
              <a:rPr lang="en-US" altLang="en-US" dirty="0"/>
              <a:t>Most people’s income comes monthly, so monthly figures match up with that.  However, if your church is looking at a big deficit weekly figures might work better.  If you say we have a shortfall of £20,000 a lot of people will think it is unachievable and not even try.  If you say, however that we need an average of £3.50 per head per week to break even, that’s less than the prices of a medium cappuccino at Costa Coffee (or whatever is appropriate to your context), it will look much more do-able.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need too much detail here – this is meant to be broad brush.  For most churches Common Fund is the biggest expense. </a:t>
            </a:r>
            <a:endParaRPr lang="en-GB" dirty="0"/>
          </a:p>
        </p:txBody>
      </p:sp>
      <p:sp>
        <p:nvSpPr>
          <p:cNvPr id="4" name="Slide Number Placeholder 3"/>
          <p:cNvSpPr>
            <a:spLocks noGrp="1"/>
          </p:cNvSpPr>
          <p:nvPr>
            <p:ph type="sldNum" sz="quarter" idx="5"/>
          </p:nvPr>
        </p:nvSpPr>
        <p:spPr/>
        <p:txBody>
          <a:bodyPr/>
          <a:lstStyle/>
          <a:p>
            <a:pPr>
              <a:defRPr/>
            </a:pPr>
            <a:fld id="{C74AD1BC-13C9-4D7F-A124-0FD25EDEAF9D}" type="slidenum">
              <a:rPr lang="en-US" altLang="en-US" smtClean="0"/>
              <a:pPr>
                <a:defRPr/>
              </a:pPr>
              <a:t>5</a:t>
            </a:fld>
            <a:endParaRPr lang="en-US" altLang="en-US"/>
          </a:p>
        </p:txBody>
      </p:sp>
    </p:spTree>
    <p:extLst>
      <p:ext uri="{BB962C8B-B14F-4D97-AF65-F5344CB8AC3E}">
        <p14:creationId xmlns:p14="http://schemas.microsoft.com/office/powerpoint/2010/main" val="253884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people in many parishes see the Common Fund as a tax  which goes up to ‘the Diocese’, never to be seen again.  Nearly 80% of the Diocese of Rochester’s funds come from Common Fund.  This bar chart show where the money goes.  You can see that the biggest amount is the cost of incumbents, curates and ordinands.</a:t>
            </a:r>
          </a:p>
          <a:p>
            <a:endParaRPr lang="en-US" dirty="0"/>
          </a:p>
          <a:p>
            <a:r>
              <a:rPr lang="en-US" dirty="0"/>
              <a:t>Parish support costs includes things like education, DAC, safeguarding and admin.  </a:t>
            </a:r>
            <a:endParaRPr lang="en-GB" dirty="0"/>
          </a:p>
        </p:txBody>
      </p:sp>
      <p:sp>
        <p:nvSpPr>
          <p:cNvPr id="4" name="Slide Number Placeholder 3"/>
          <p:cNvSpPr>
            <a:spLocks noGrp="1"/>
          </p:cNvSpPr>
          <p:nvPr>
            <p:ph type="sldNum" sz="quarter" idx="5"/>
          </p:nvPr>
        </p:nvSpPr>
        <p:spPr/>
        <p:txBody>
          <a:bodyPr/>
          <a:lstStyle/>
          <a:p>
            <a:pPr>
              <a:defRPr/>
            </a:pPr>
            <a:fld id="{C74AD1BC-13C9-4D7F-A124-0FD25EDEAF9D}" type="slidenum">
              <a:rPr lang="en-US" altLang="en-US" smtClean="0"/>
              <a:pPr>
                <a:defRPr/>
              </a:pPr>
              <a:t>6</a:t>
            </a:fld>
            <a:endParaRPr lang="en-US" altLang="en-US"/>
          </a:p>
        </p:txBody>
      </p:sp>
    </p:spTree>
    <p:extLst>
      <p:ext uri="{BB962C8B-B14F-4D97-AF65-F5344CB8AC3E}">
        <p14:creationId xmlns:p14="http://schemas.microsoft.com/office/powerpoint/2010/main" val="220062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cost of ministry is more than stipend – there’s housing and all the costs associated with that and pensions, as well as ongoing training.</a:t>
            </a:r>
            <a:endParaRPr lang="en-GB"/>
          </a:p>
        </p:txBody>
      </p:sp>
      <p:sp>
        <p:nvSpPr>
          <p:cNvPr id="4" name="Slide Number Placeholder 3"/>
          <p:cNvSpPr>
            <a:spLocks noGrp="1"/>
          </p:cNvSpPr>
          <p:nvPr>
            <p:ph type="sldNum" sz="quarter" idx="5"/>
          </p:nvPr>
        </p:nvSpPr>
        <p:spPr/>
        <p:txBody>
          <a:bodyPr/>
          <a:lstStyle/>
          <a:p>
            <a:pPr>
              <a:defRPr/>
            </a:pPr>
            <a:fld id="{C74AD1BC-13C9-4D7F-A124-0FD25EDEAF9D}" type="slidenum">
              <a:rPr lang="en-US" altLang="en-US" smtClean="0"/>
              <a:pPr>
                <a:defRPr/>
              </a:pPr>
              <a:t>7</a:t>
            </a:fld>
            <a:endParaRPr lang="en-US" altLang="en-US"/>
          </a:p>
        </p:txBody>
      </p:sp>
    </p:spTree>
    <p:extLst>
      <p:ext uri="{BB962C8B-B14F-4D97-AF65-F5344CB8AC3E}">
        <p14:creationId xmlns:p14="http://schemas.microsoft.com/office/powerpoint/2010/main" val="413508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forget for a moment our Church and what is needed and think about our own finance.</a:t>
            </a:r>
          </a:p>
          <a:p>
            <a:endParaRPr lang="en-US"/>
          </a:p>
          <a:p>
            <a:r>
              <a:rPr lang="en-US"/>
              <a:t>Billy Graham described a cheque book as a theological document, because nothing shows where our priorities are, or illustrate our values as much as where we put our resources.</a:t>
            </a:r>
            <a:endParaRPr lang="en-GB"/>
          </a:p>
        </p:txBody>
      </p:sp>
      <p:sp>
        <p:nvSpPr>
          <p:cNvPr id="4" name="Slide Number Placeholder 3"/>
          <p:cNvSpPr>
            <a:spLocks noGrp="1"/>
          </p:cNvSpPr>
          <p:nvPr>
            <p:ph type="sldNum" sz="quarter" idx="10"/>
          </p:nvPr>
        </p:nvSpPr>
        <p:spPr/>
        <p:txBody>
          <a:bodyPr/>
          <a:lstStyle/>
          <a:p>
            <a:pPr>
              <a:defRPr/>
            </a:pPr>
            <a:fld id="{C74AD1BC-13C9-4D7F-A124-0FD25EDEAF9D}" type="slidenum">
              <a:rPr lang="en-US" altLang="en-US" smtClean="0"/>
              <a:pPr>
                <a:defRPr/>
              </a:pPr>
              <a:t>9</a:t>
            </a:fld>
            <a:endParaRPr lang="en-US" altLang="en-US"/>
          </a:p>
        </p:txBody>
      </p:sp>
    </p:spTree>
    <p:extLst>
      <p:ext uri="{BB962C8B-B14F-4D97-AF65-F5344CB8AC3E}">
        <p14:creationId xmlns:p14="http://schemas.microsoft.com/office/powerpoint/2010/main" val="285160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B79EC8F5-5AE8-437B-BD41-C9D06BBD38E8}" type="slidenum">
              <a:rPr lang="en-US" altLang="en-US" smtClean="0"/>
              <a:pPr>
                <a:spcBef>
                  <a:spcPct val="0"/>
                </a:spcBef>
                <a:defRPr/>
              </a:pPr>
              <a:t>10</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r>
              <a:rPr lang="en-GB" altLang="en-US"/>
              <a:t>How does what you give to the Church relate to other things you spend money on – often without even thinking about it?</a:t>
            </a:r>
          </a:p>
          <a:p>
            <a:pPr eaLnBrk="1" hangingPunct="1">
              <a:buFontTx/>
              <a:buChar char="•"/>
              <a:defRPr/>
            </a:pPr>
            <a:endParaRPr lang="en-GB" altLang="en-US"/>
          </a:p>
          <a:p>
            <a:pPr eaLnBrk="1" hangingPunct="1">
              <a:buFontTx/>
              <a:buChar char="•"/>
              <a:defRPr/>
            </a:pPr>
            <a:r>
              <a:rPr lang="en-GB" altLang="en-US"/>
              <a:t>You may not spend money on all of these things – or any of these things, but we all what we regard as a lot of money has a lot to do with how much we value it.</a:t>
            </a:r>
          </a:p>
          <a:p>
            <a:pPr eaLnBrk="1" hangingPunct="1">
              <a:buFontTx/>
              <a:buChar char="•"/>
              <a:defRPr/>
            </a:pPr>
            <a:endParaRPr lang="en-GB" altLang="en-US"/>
          </a:p>
          <a:p>
            <a:pPr eaLnBrk="1" hangingPunct="1">
              <a:buFontTx/>
              <a:buChar char="•"/>
              <a:defRPr/>
            </a:pPr>
            <a:r>
              <a:rPr lang="en-GB" altLang="en-US"/>
              <a:t>You may do yoga, or another fitness class, for example, and really value it – how does that compare with what you give to God?</a:t>
            </a:r>
          </a:p>
          <a:p>
            <a:pPr eaLnBrk="1" hangingPunct="1">
              <a:buFontTx/>
              <a:buChar char="•"/>
              <a:defRPr/>
            </a:pPr>
            <a:endParaRPr lang="en-GB" altLang="en-US"/>
          </a:p>
          <a:p>
            <a:pPr eaLnBrk="1" hangingPunct="1">
              <a:buFontTx/>
              <a:buChar char="•"/>
              <a:defRPr/>
            </a:pPr>
            <a:r>
              <a:rPr lang="en-GB" altLang="en-US"/>
              <a:t>Where on your list of priorities is your faith?  Is it as important as that lovely meal in a restaurant, or a new book?</a:t>
            </a:r>
          </a:p>
          <a:p>
            <a:pPr eaLnBrk="1" hangingPunct="1">
              <a:defRPr/>
            </a:pPr>
            <a:endParaRPr lang="en-GB" altLang="en-US"/>
          </a:p>
          <a:p>
            <a:pPr eaLnBrk="1" hangingPunct="1">
              <a:defRPr/>
            </a:pPr>
            <a:r>
              <a:rPr lang="en-GB" altLang="en-US"/>
              <a:t>All of this is particularly relevant right now, with the cost of living crisis, but are you prepared to think about it, pray about it and make changes is you can?</a:t>
            </a:r>
          </a:p>
          <a:p>
            <a:pPr eaLnBrk="1" hangingPunct="1">
              <a:defRPr/>
            </a:pPr>
            <a:endParaRPr lang="en-US" alt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D76F75-2D4C-40F9-B5FB-DA2A5B84110E}" type="slidenum">
              <a:rPr lang="en-US" altLang="en-US"/>
              <a:pPr>
                <a:defRPr/>
              </a:pPr>
              <a:t>‹#›</a:t>
            </a:fld>
            <a:endParaRPr lang="en-US" altLang="en-US"/>
          </a:p>
        </p:txBody>
      </p:sp>
    </p:spTree>
    <p:extLst>
      <p:ext uri="{BB962C8B-B14F-4D97-AF65-F5344CB8AC3E}">
        <p14:creationId xmlns:p14="http://schemas.microsoft.com/office/powerpoint/2010/main" val="368341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86012D-2240-46DF-816A-42A05A7F355D}" type="slidenum">
              <a:rPr lang="en-US" altLang="en-US"/>
              <a:pPr>
                <a:defRPr/>
              </a:pPr>
              <a:t>‹#›</a:t>
            </a:fld>
            <a:endParaRPr lang="en-US" altLang="en-US"/>
          </a:p>
        </p:txBody>
      </p:sp>
    </p:spTree>
    <p:extLst>
      <p:ext uri="{BB962C8B-B14F-4D97-AF65-F5344CB8AC3E}">
        <p14:creationId xmlns:p14="http://schemas.microsoft.com/office/powerpoint/2010/main" val="116544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301F5C-CC88-4382-8414-E919E5DCEFE3}" type="slidenum">
              <a:rPr lang="en-US" altLang="en-US"/>
              <a:pPr>
                <a:defRPr/>
              </a:pPr>
              <a:t>‹#›</a:t>
            </a:fld>
            <a:endParaRPr lang="en-US" altLang="en-US"/>
          </a:p>
        </p:txBody>
      </p:sp>
    </p:spTree>
    <p:extLst>
      <p:ext uri="{BB962C8B-B14F-4D97-AF65-F5344CB8AC3E}">
        <p14:creationId xmlns:p14="http://schemas.microsoft.com/office/powerpoint/2010/main" val="10358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C7D3867-A393-45AF-A3D3-D374F3A3619C}" type="slidenum">
              <a:rPr lang="en-US" altLang="en-US"/>
              <a:pPr>
                <a:defRPr/>
              </a:pPr>
              <a:t>‹#›</a:t>
            </a:fld>
            <a:endParaRPr lang="en-US" altLang="en-US"/>
          </a:p>
        </p:txBody>
      </p:sp>
    </p:spTree>
    <p:extLst>
      <p:ext uri="{BB962C8B-B14F-4D97-AF65-F5344CB8AC3E}">
        <p14:creationId xmlns:p14="http://schemas.microsoft.com/office/powerpoint/2010/main" val="153890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100773-E646-4117-974C-9F54E9F45C59}" type="slidenum">
              <a:rPr lang="en-US" altLang="en-US"/>
              <a:pPr>
                <a:defRPr/>
              </a:pPr>
              <a:t>‹#›</a:t>
            </a:fld>
            <a:endParaRPr lang="en-US" altLang="en-US"/>
          </a:p>
        </p:txBody>
      </p:sp>
    </p:spTree>
    <p:extLst>
      <p:ext uri="{BB962C8B-B14F-4D97-AF65-F5344CB8AC3E}">
        <p14:creationId xmlns:p14="http://schemas.microsoft.com/office/powerpoint/2010/main" val="105856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AC83A85-32CD-469D-AAEA-DFE714C8403A}" type="slidenum">
              <a:rPr lang="en-US" altLang="en-US"/>
              <a:pPr>
                <a:defRPr/>
              </a:pPr>
              <a:t>‹#›</a:t>
            </a:fld>
            <a:endParaRPr lang="en-US" altLang="en-US"/>
          </a:p>
        </p:txBody>
      </p:sp>
    </p:spTree>
    <p:extLst>
      <p:ext uri="{BB962C8B-B14F-4D97-AF65-F5344CB8AC3E}">
        <p14:creationId xmlns:p14="http://schemas.microsoft.com/office/powerpoint/2010/main" val="185374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359D8D-BAC1-4858-8B83-341E09BE36C1}" type="slidenum">
              <a:rPr lang="en-US" altLang="en-US"/>
              <a:pPr>
                <a:defRPr/>
              </a:pPr>
              <a:t>‹#›</a:t>
            </a:fld>
            <a:endParaRPr lang="en-US" altLang="en-US"/>
          </a:p>
        </p:txBody>
      </p:sp>
    </p:spTree>
    <p:extLst>
      <p:ext uri="{BB962C8B-B14F-4D97-AF65-F5344CB8AC3E}">
        <p14:creationId xmlns:p14="http://schemas.microsoft.com/office/powerpoint/2010/main" val="148626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46DBA2-FB2A-41C8-8F93-EE6F96D912D0}" type="slidenum">
              <a:rPr lang="en-US" altLang="en-US"/>
              <a:pPr>
                <a:defRPr/>
              </a:pPr>
              <a:t>‹#›</a:t>
            </a:fld>
            <a:endParaRPr lang="en-US" altLang="en-US"/>
          </a:p>
        </p:txBody>
      </p:sp>
    </p:spTree>
    <p:extLst>
      <p:ext uri="{BB962C8B-B14F-4D97-AF65-F5344CB8AC3E}">
        <p14:creationId xmlns:p14="http://schemas.microsoft.com/office/powerpoint/2010/main" val="192187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B4773D-A447-448D-863D-B8020C614C49}" type="slidenum">
              <a:rPr lang="en-US" altLang="en-US"/>
              <a:pPr>
                <a:defRPr/>
              </a:pPr>
              <a:t>‹#›</a:t>
            </a:fld>
            <a:endParaRPr lang="en-US" altLang="en-US"/>
          </a:p>
        </p:txBody>
      </p:sp>
    </p:spTree>
    <p:extLst>
      <p:ext uri="{BB962C8B-B14F-4D97-AF65-F5344CB8AC3E}">
        <p14:creationId xmlns:p14="http://schemas.microsoft.com/office/powerpoint/2010/main" val="180372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B764585-33C1-482B-ACCD-E249B79E6055}" type="slidenum">
              <a:rPr lang="en-US" altLang="en-US"/>
              <a:pPr>
                <a:defRPr/>
              </a:pPr>
              <a:t>‹#›</a:t>
            </a:fld>
            <a:endParaRPr lang="en-US" altLang="en-US"/>
          </a:p>
        </p:txBody>
      </p:sp>
    </p:spTree>
    <p:extLst>
      <p:ext uri="{BB962C8B-B14F-4D97-AF65-F5344CB8AC3E}">
        <p14:creationId xmlns:p14="http://schemas.microsoft.com/office/powerpoint/2010/main" val="56251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881D49D-0E0A-41E1-9C95-FBDF531534FC}" type="slidenum">
              <a:rPr lang="en-US" altLang="en-US"/>
              <a:pPr>
                <a:defRPr/>
              </a:pPr>
              <a:t>‹#›</a:t>
            </a:fld>
            <a:endParaRPr lang="en-US" altLang="en-US"/>
          </a:p>
        </p:txBody>
      </p:sp>
    </p:spTree>
    <p:extLst>
      <p:ext uri="{BB962C8B-B14F-4D97-AF65-F5344CB8AC3E}">
        <p14:creationId xmlns:p14="http://schemas.microsoft.com/office/powerpoint/2010/main" val="115416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AE264D5-9FD5-4BC9-9D76-5DE24FA7FF39}" type="slidenum">
              <a:rPr lang="en-US" altLang="en-US"/>
              <a:pPr>
                <a:defRPr/>
              </a:pPr>
              <a:t>‹#›</a:t>
            </a:fld>
            <a:endParaRPr lang="en-US" altLang="en-US"/>
          </a:p>
        </p:txBody>
      </p:sp>
    </p:spTree>
    <p:extLst>
      <p:ext uri="{BB962C8B-B14F-4D97-AF65-F5344CB8AC3E}">
        <p14:creationId xmlns:p14="http://schemas.microsoft.com/office/powerpoint/2010/main" val="58937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6367CFC-13C0-4BE6-A071-7D720229AAFC}" type="slidenum">
              <a:rPr lang="en-US" altLang="en-US"/>
              <a:pPr>
                <a:defRPr/>
              </a:pPr>
              <a:t>‹#›</a:t>
            </a:fld>
            <a:endParaRPr lang="en-US" altLang="en-US"/>
          </a:p>
        </p:txBody>
      </p:sp>
    </p:spTree>
    <p:extLst>
      <p:ext uri="{BB962C8B-B14F-4D97-AF65-F5344CB8AC3E}">
        <p14:creationId xmlns:p14="http://schemas.microsoft.com/office/powerpoint/2010/main" val="138639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D760C1-B114-49FA-821B-7D720942B374}" type="slidenum">
              <a:rPr lang="en-US" altLang="en-US"/>
              <a:pPr>
                <a:defRPr/>
              </a:pPr>
              <a:t>‹#›</a:t>
            </a:fld>
            <a:endParaRPr lang="en-US" altLang="en-US"/>
          </a:p>
        </p:txBody>
      </p:sp>
    </p:spTree>
    <p:extLst>
      <p:ext uri="{BB962C8B-B14F-4D97-AF65-F5344CB8AC3E}">
        <p14:creationId xmlns:p14="http://schemas.microsoft.com/office/powerpoint/2010/main" val="246407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A94641C0-D0F6-42B3-AF81-CE681B1143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lehighvalleyramblings.blogspot.com/2014/11/does-what-go-on-in-confessional-stay.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9BE72A-4F97-4FA0-AF09-2C65D071C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hurch with a cemetery and trees">
            <a:extLst>
              <a:ext uri="{FF2B5EF4-FFF2-40B4-BE49-F238E27FC236}">
                <a16:creationId xmlns:a16="http://schemas.microsoft.com/office/drawing/2014/main" id="{7CC8C60B-FE50-E463-FDD9-BD770EDDC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713" cy="6858000"/>
          </a:xfrm>
          <a:prstGeom prst="rect">
            <a:avLst/>
          </a:prstGeom>
        </p:spPr>
      </p:pic>
      <p:sp>
        <p:nvSpPr>
          <p:cNvPr id="5" name="TextBox 4">
            <a:extLst>
              <a:ext uri="{FF2B5EF4-FFF2-40B4-BE49-F238E27FC236}">
                <a16:creationId xmlns:a16="http://schemas.microsoft.com/office/drawing/2014/main" id="{EB7661DC-9C34-5DA2-0056-6A349408243C}"/>
              </a:ext>
            </a:extLst>
          </p:cNvPr>
          <p:cNvSpPr txBox="1"/>
          <p:nvPr/>
        </p:nvSpPr>
        <p:spPr>
          <a:xfrm>
            <a:off x="641083" y="548680"/>
            <a:ext cx="7879842" cy="1130994"/>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p>
            <a:pPr algn="ctr">
              <a:lnSpc>
                <a:spcPct val="90000"/>
              </a:lnSpc>
              <a:spcAft>
                <a:spcPts val="600"/>
              </a:spcAft>
            </a:pPr>
            <a:r>
              <a:rPr lang="en-US" sz="4800" b="1" kern="1200" dirty="0">
                <a:solidFill>
                  <a:srgbClr val="C00000"/>
                </a:solidFill>
                <a:latin typeface="Gill Sans MT" panose="020B0502020104020203" pitchFamily="34" charset="0"/>
                <a:ea typeface="+mj-ea"/>
                <a:cs typeface="+mj-cs"/>
              </a:rPr>
              <a:t>St Augustine’s Church</a:t>
            </a:r>
          </a:p>
          <a:p>
            <a:pPr algn="ctr">
              <a:lnSpc>
                <a:spcPct val="90000"/>
              </a:lnSpc>
              <a:spcAft>
                <a:spcPts val="600"/>
              </a:spcAft>
            </a:pPr>
            <a:r>
              <a:rPr lang="en-US" sz="4800" b="1" dirty="0">
                <a:solidFill>
                  <a:srgbClr val="C00000"/>
                </a:solidFill>
                <a:latin typeface="Gill Sans MT" panose="020B0502020104020203" pitchFamily="34" charset="0"/>
                <a:ea typeface="+mj-ea"/>
                <a:cs typeface="+mj-cs"/>
              </a:rPr>
              <a:t>Anywhere</a:t>
            </a:r>
            <a:endParaRPr lang="en-US" sz="4800" b="1" kern="1200" dirty="0">
              <a:solidFill>
                <a:srgbClr val="C00000"/>
              </a:solidFill>
              <a:latin typeface="Gill Sans MT" panose="020B0502020104020203" pitchFamily="34" charset="0"/>
              <a:ea typeface="+mj-ea"/>
              <a:cs typeface="+mj-cs"/>
            </a:endParaRPr>
          </a:p>
        </p:txBody>
      </p:sp>
    </p:spTree>
    <p:extLst>
      <p:ext uri="{BB962C8B-B14F-4D97-AF65-F5344CB8AC3E}">
        <p14:creationId xmlns:p14="http://schemas.microsoft.com/office/powerpoint/2010/main" val="52631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82247" y="4571216"/>
            <a:ext cx="8179506" cy="111541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spcAft>
                <a:spcPts val="600"/>
              </a:spcAft>
              <a:buNone/>
            </a:pPr>
            <a:r>
              <a:rPr lang="en-US" altLang="en-US" sz="4200" b="1">
                <a:latin typeface="Gill Sans MT" panose="020B0502020104020203" pitchFamily="34" charset="0"/>
                <a:ea typeface="+mj-ea"/>
                <a:cs typeface="+mj-cs"/>
              </a:rPr>
              <a:t>What do we spend money on?</a:t>
            </a:r>
          </a:p>
        </p:txBody>
      </p:sp>
      <p:pic>
        <p:nvPicPr>
          <p:cNvPr id="9" name="Picture 8" descr="A red couch with pillows&#10;&#10;Description automatically generated with low confidence">
            <a:extLst>
              <a:ext uri="{FF2B5EF4-FFF2-40B4-BE49-F238E27FC236}">
                <a16:creationId xmlns:a16="http://schemas.microsoft.com/office/drawing/2014/main" id="{A9C1DC5B-F788-4749-A032-BEEF1725E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717" y="2755243"/>
            <a:ext cx="1924470" cy="1510709"/>
          </a:xfrm>
          <a:prstGeom prst="rect">
            <a:avLst/>
          </a:prstGeom>
          <a:ln>
            <a:solidFill>
              <a:srgbClr val="CC3300"/>
            </a:solidFill>
          </a:ln>
        </p:spPr>
      </p:pic>
      <p:pic>
        <p:nvPicPr>
          <p:cNvPr id="5" name="Picture 4" descr="A picture containing footwear, clothing&#10;&#10;Description automatically generated">
            <a:extLst>
              <a:ext uri="{FF2B5EF4-FFF2-40B4-BE49-F238E27FC236}">
                <a16:creationId xmlns:a16="http://schemas.microsoft.com/office/drawing/2014/main" id="{041A73FA-24D0-4FA5-9078-84C11198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4682" y="2784337"/>
            <a:ext cx="2084123" cy="1505626"/>
          </a:xfrm>
          <a:prstGeom prst="rect">
            <a:avLst/>
          </a:prstGeom>
          <a:ln>
            <a:solidFill>
              <a:srgbClr val="CC3300"/>
            </a:solidFill>
          </a:ln>
        </p:spPr>
      </p:pic>
      <p:pic>
        <p:nvPicPr>
          <p:cNvPr id="3" name="Picture 2">
            <a:extLst>
              <a:ext uri="{FF2B5EF4-FFF2-40B4-BE49-F238E27FC236}">
                <a16:creationId xmlns:a16="http://schemas.microsoft.com/office/drawing/2014/main" id="{310B622D-7080-47D5-8EF3-351B498F8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2784337"/>
            <a:ext cx="2162943" cy="1481615"/>
          </a:xfrm>
          <a:prstGeom prst="rect">
            <a:avLst/>
          </a:prstGeom>
          <a:ln>
            <a:solidFill>
              <a:srgbClr val="CC3300"/>
            </a:solidFill>
          </a:ln>
        </p:spPr>
      </p:pic>
      <p:pic>
        <p:nvPicPr>
          <p:cNvPr id="11" name="Picture 10" descr="A chocolate bar with a bite taken out of it&#10;&#10;Description automatically generated with medium confidence">
            <a:extLst>
              <a:ext uri="{FF2B5EF4-FFF2-40B4-BE49-F238E27FC236}">
                <a16:creationId xmlns:a16="http://schemas.microsoft.com/office/drawing/2014/main" id="{9C775BF3-5344-44C5-9CDF-B1BDBD3A94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637" y="2810481"/>
            <a:ext cx="2250586" cy="1519146"/>
          </a:xfrm>
          <a:prstGeom prst="rect">
            <a:avLst/>
          </a:prstGeom>
          <a:ln>
            <a:solidFill>
              <a:srgbClr val="CC33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ound, insect&#10;&#10;Description automatically generated">
            <a:extLst>
              <a:ext uri="{FF2B5EF4-FFF2-40B4-BE49-F238E27FC236}">
                <a16:creationId xmlns:a16="http://schemas.microsoft.com/office/drawing/2014/main" id="{A535F36E-6B0D-C36F-9FCC-6D48BCAB1BAC}"/>
              </a:ext>
            </a:extLst>
          </p:cNvPr>
          <p:cNvPicPr>
            <a:picLocks noChangeAspect="1"/>
          </p:cNvPicPr>
          <p:nvPr/>
        </p:nvPicPr>
        <p:blipFill rotWithShape="1">
          <a:blip r:embed="rId3">
            <a:extLst>
              <a:ext uri="{28A0092B-C50C-407E-A947-70E740481C1C}">
                <a14:useLocalDpi xmlns:a14="http://schemas.microsoft.com/office/drawing/2010/main" val="0"/>
              </a:ext>
            </a:extLst>
          </a:blip>
          <a:srcRect l="14819" r="24641" b="1"/>
          <a:stretch/>
        </p:blipFill>
        <p:spPr>
          <a:xfrm>
            <a:off x="20" y="10"/>
            <a:ext cx="7252212" cy="6857990"/>
          </a:xfrm>
          <a:prstGeom prst="rect">
            <a:avLst/>
          </a:prstGeom>
        </p:spPr>
      </p:pic>
      <p:sp>
        <p:nvSpPr>
          <p:cNvPr id="12297" name="Rectangle 1229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5076056" y="332656"/>
            <a:ext cx="3675843" cy="1942579"/>
          </a:xfrm>
          <a:noFill/>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l" eaLnBrk="1" hangingPunct="1">
              <a:lnSpc>
                <a:spcPct val="90000"/>
              </a:lnSpc>
              <a:defRPr/>
            </a:pPr>
            <a:r>
              <a:rPr lang="en-US" altLang="en-US" sz="6000" b="1" kern="1200">
                <a:solidFill>
                  <a:srgbClr val="0066FF"/>
                </a:solidFill>
                <a:latin typeface="Gill Sans MT" panose="020B0502020104020203" pitchFamily="34" charset="0"/>
              </a:rPr>
              <a:t>PRIORITY</a:t>
            </a:r>
            <a:br>
              <a:rPr lang="en-US" altLang="en-US" sz="3800" b="1" kern="1200">
                <a:solidFill>
                  <a:schemeClr val="tx1"/>
                </a:solidFill>
              </a:rPr>
            </a:br>
            <a:endParaRPr lang="en-US" altLang="en-US" sz="3800" kern="1200">
              <a:solidFill>
                <a:schemeClr val="tx1"/>
              </a:solidFill>
            </a:endParaRPr>
          </a:p>
        </p:txBody>
      </p:sp>
    </p:spTree>
    <p:extLst>
      <p:ext uri="{BB962C8B-B14F-4D97-AF65-F5344CB8AC3E}">
        <p14:creationId xmlns:p14="http://schemas.microsoft.com/office/powerpoint/2010/main" val="1874612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ggy bank with coins&#10;&#10;Description automatically generated with low confidence">
            <a:extLst>
              <a:ext uri="{FF2B5EF4-FFF2-40B4-BE49-F238E27FC236}">
                <a16:creationId xmlns:a16="http://schemas.microsoft.com/office/drawing/2014/main" id="{4248570C-200A-D26B-CD69-897810238DBA}"/>
              </a:ext>
            </a:extLst>
          </p:cNvPr>
          <p:cNvPicPr>
            <a:picLocks noChangeAspect="1"/>
          </p:cNvPicPr>
          <p:nvPr/>
        </p:nvPicPr>
        <p:blipFill rotWithShape="1">
          <a:blip r:embed="rId3">
            <a:extLst>
              <a:ext uri="{28A0092B-C50C-407E-A947-70E740481C1C}">
                <a14:useLocalDpi xmlns:a14="http://schemas.microsoft.com/office/drawing/2010/main" val="0"/>
              </a:ext>
            </a:extLst>
          </a:blip>
          <a:srcRect l="17894" r="7025" b="1"/>
          <a:stretch/>
        </p:blipFill>
        <p:spPr>
          <a:xfrm>
            <a:off x="0" y="41233"/>
            <a:ext cx="7252212" cy="6857990"/>
          </a:xfrm>
          <a:prstGeom prst="rect">
            <a:avLst/>
          </a:prstGeom>
        </p:spPr>
      </p:pic>
      <p:sp>
        <p:nvSpPr>
          <p:cNvPr id="13321" name="Rectangle 133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4790026" y="188640"/>
            <a:ext cx="4323915" cy="1510530"/>
          </a:xfrm>
          <a:noFill/>
          <a:effectLst>
            <a:outerShdw blurRad="50800" dist="38100" dir="2700000" algn="tl" rotWithShape="0">
              <a:prstClr val="black">
                <a:alpha val="40000"/>
              </a:prstClr>
            </a:outerShdw>
          </a:effectLst>
        </p:spPr>
        <p:txBody>
          <a:bodyPr vert="horz" lIns="91440" tIns="45720" rIns="91440" bIns="45720" rtlCol="0" anchor="b">
            <a:normAutofit/>
          </a:bodyPr>
          <a:lstStyle/>
          <a:p>
            <a:pPr algn="l" eaLnBrk="1" hangingPunct="1">
              <a:lnSpc>
                <a:spcPct val="90000"/>
              </a:lnSpc>
              <a:defRPr/>
            </a:pPr>
            <a:r>
              <a:rPr lang="en-US" altLang="en-US" sz="6000" b="1" kern="1200">
                <a:solidFill>
                  <a:srgbClr val="CC3300"/>
                </a:solidFill>
                <a:latin typeface="Gill Sans MT" panose="020B0502020104020203" pitchFamily="34" charset="0"/>
              </a:rPr>
              <a:t>PLANNED</a:t>
            </a:r>
          </a:p>
        </p:txBody>
      </p:sp>
    </p:spTree>
    <p:extLst>
      <p:ext uri="{BB962C8B-B14F-4D97-AF65-F5344CB8AC3E}">
        <p14:creationId xmlns:p14="http://schemas.microsoft.com/office/powerpoint/2010/main" val="71548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603504" y="5116529"/>
            <a:ext cx="7944130" cy="1000655"/>
          </a:xfrm>
          <a:effectLst>
            <a:outerShdw blurRad="50800" dist="38100" dir="2700000" algn="tl" rotWithShape="0">
              <a:prstClr val="black">
                <a:alpha val="40000"/>
              </a:prstClr>
            </a:outerShdw>
          </a:effectLst>
        </p:spPr>
        <p:txBody>
          <a:bodyPr vert="horz" lIns="91440" tIns="45720" rIns="91440" bIns="45720" rtlCol="0" anchor="t">
            <a:normAutofit/>
          </a:bodyPr>
          <a:lstStyle/>
          <a:p>
            <a:pPr algn="l" eaLnBrk="1" hangingPunct="1">
              <a:lnSpc>
                <a:spcPct val="90000"/>
              </a:lnSpc>
              <a:defRPr/>
            </a:pPr>
            <a:r>
              <a:rPr lang="en-US" altLang="en-US" sz="5400" b="1" kern="1200">
                <a:solidFill>
                  <a:srgbClr val="336600"/>
                </a:solidFill>
                <a:latin typeface="Gill Sans MT" panose="020B0502020104020203" pitchFamily="34" charset="0"/>
              </a:rPr>
              <a:t>PROPORTION</a:t>
            </a:r>
          </a:p>
        </p:txBody>
      </p:sp>
      <p:pic>
        <p:nvPicPr>
          <p:cNvPr id="2" name="Picture 6" descr="See the source image">
            <a:extLst>
              <a:ext uri="{FF2B5EF4-FFF2-40B4-BE49-F238E27FC236}">
                <a16:creationId xmlns:a16="http://schemas.microsoft.com/office/drawing/2014/main" id="{461D4779-E34E-D5DD-426C-80F59F032E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92" b="19373"/>
          <a:stretch/>
        </p:blipFill>
        <p:spPr bwMode="auto">
          <a:xfrm>
            <a:off x="20" y="10"/>
            <a:ext cx="9143980"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4345" name="Group 1434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4346" name="Freeform: Shape 1434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14347" name="Freeform: Shape 1434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348" name="Freeform: Shape 1434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4349" name="Freeform: Shape 1434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3869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292080" y="1326148"/>
            <a:ext cx="3384376" cy="3269970"/>
          </a:xfrm>
          <a:effectLst>
            <a:outerShdw blurRad="50800" dist="38100" dir="2700000" algn="tl" rotWithShape="0">
              <a:prstClr val="black">
                <a:alpha val="40000"/>
              </a:prstClr>
            </a:outerShdw>
          </a:effectLst>
        </p:spPr>
        <p:txBody>
          <a:bodyPr>
            <a:normAutofit/>
          </a:bodyPr>
          <a:lstStyle/>
          <a:p>
            <a:pPr marL="0" indent="0" eaLnBrk="1" hangingPunct="1">
              <a:buNone/>
              <a:defRPr/>
            </a:pPr>
            <a:r>
              <a:rPr lang="en-GB" altLang="en-US" sz="3600" b="1">
                <a:solidFill>
                  <a:srgbClr val="C00000"/>
                </a:solidFill>
                <a:latin typeface="Gill Sans MT" charset="0"/>
              </a:rPr>
              <a:t>Significant</a:t>
            </a:r>
          </a:p>
          <a:p>
            <a:pPr marL="0" indent="0" eaLnBrk="1" hangingPunct="1">
              <a:buNone/>
              <a:defRPr/>
            </a:pPr>
            <a:endParaRPr lang="en-GB" altLang="en-US" sz="3600" b="1">
              <a:solidFill>
                <a:srgbClr val="C00000"/>
              </a:solidFill>
              <a:latin typeface="Gill Sans MT" charset="0"/>
            </a:endParaRPr>
          </a:p>
          <a:p>
            <a:pPr marL="0" indent="0" eaLnBrk="1" hangingPunct="1">
              <a:buNone/>
              <a:defRPr/>
            </a:pPr>
            <a:r>
              <a:rPr lang="en-GB" altLang="en-US" sz="3600" b="1">
                <a:solidFill>
                  <a:srgbClr val="C00000"/>
                </a:solidFill>
                <a:latin typeface="Gill Sans MT" charset="0"/>
              </a:rPr>
              <a:t>Sustainable		</a:t>
            </a:r>
          </a:p>
          <a:p>
            <a:pPr marL="0" indent="0" eaLnBrk="1" hangingPunct="1">
              <a:buNone/>
              <a:defRPr/>
            </a:pPr>
            <a:endParaRPr lang="en-GB" altLang="en-US" sz="3600" b="1">
              <a:solidFill>
                <a:srgbClr val="7030A0"/>
              </a:solidFill>
              <a:latin typeface="Gill Sans MT" charset="0"/>
            </a:endParaRPr>
          </a:p>
        </p:txBody>
      </p:sp>
      <p:sp>
        <p:nvSpPr>
          <p:cNvPr id="15363" name="Rectangle 7"/>
          <p:cNvSpPr>
            <a:spLocks noGrp="1" noChangeArrowheads="1"/>
          </p:cNvSpPr>
          <p:nvPr>
            <p:ph type="title"/>
          </p:nvPr>
        </p:nvSpPr>
        <p:spPr>
          <a:xfrm>
            <a:off x="60190" y="5612471"/>
            <a:ext cx="9030058" cy="1080120"/>
          </a:xfrm>
          <a:effectLst>
            <a:outerShdw blurRad="50800" dist="38100" dir="2700000" algn="tl" rotWithShape="0">
              <a:prstClr val="black">
                <a:alpha val="40000"/>
              </a:prstClr>
            </a:outerShdw>
          </a:effectLst>
        </p:spPr>
        <p:txBody>
          <a:bodyPr/>
          <a:lstStyle/>
          <a:p>
            <a:pPr eaLnBrk="1" hangingPunct="1">
              <a:defRPr/>
            </a:pPr>
            <a:r>
              <a:rPr lang="en-GB" altLang="en-US" sz="3600" b="1">
                <a:solidFill>
                  <a:srgbClr val="002060"/>
                </a:solidFill>
                <a:latin typeface="Gill Sans MT" pitchFamily="34" charset="0"/>
              </a:rPr>
              <a:t>What we give is between us and God</a:t>
            </a:r>
            <a:endParaRPr lang="en-US" altLang="en-US" sz="3600" b="1">
              <a:solidFill>
                <a:srgbClr val="002060"/>
              </a:solidFill>
              <a:latin typeface="Gill Sans MT" pitchFamily="34" charset="0"/>
            </a:endParaRPr>
          </a:p>
        </p:txBody>
      </p:sp>
      <p:sp>
        <p:nvSpPr>
          <p:cNvPr id="15364" name="TextBox 1"/>
          <p:cNvSpPr txBox="1">
            <a:spLocks noChangeArrowheads="1"/>
          </p:cNvSpPr>
          <p:nvPr/>
        </p:nvSpPr>
        <p:spPr bwMode="auto">
          <a:xfrm>
            <a:off x="53752" y="-8899"/>
            <a:ext cx="9036496" cy="9233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5400" b="1">
                <a:solidFill>
                  <a:srgbClr val="0070C0"/>
                </a:solidFill>
                <a:latin typeface="Gill Sans MT" pitchFamily="34" charset="0"/>
              </a:rPr>
              <a:t>How much should we give?</a:t>
            </a:r>
          </a:p>
        </p:txBody>
      </p:sp>
      <p:pic>
        <p:nvPicPr>
          <p:cNvPr id="5" name="Picture 4" descr="A picture containing outdoor, tree, ground, bicycle&#10;&#10;Description automatically generated">
            <a:extLst>
              <a:ext uri="{FF2B5EF4-FFF2-40B4-BE49-F238E27FC236}">
                <a16:creationId xmlns:a16="http://schemas.microsoft.com/office/drawing/2014/main" id="{8F160782-2904-F1A1-5A07-464918C87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301296"/>
            <a:ext cx="4268788" cy="4255407"/>
          </a:xfrm>
          <a:prstGeom prst="rect">
            <a:avLst/>
          </a:prstGeom>
          <a:ln>
            <a:solidFill>
              <a:srgbClr val="C00000"/>
            </a:solidFill>
          </a:ln>
        </p:spPr>
      </p:pic>
    </p:spTree>
    <p:extLst>
      <p:ext uri="{BB962C8B-B14F-4D97-AF65-F5344CB8AC3E}">
        <p14:creationId xmlns:p14="http://schemas.microsoft.com/office/powerpoint/2010/main" val="294927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food, holding, dessert&#10;&#10;Description automatically generated">
            <a:extLst>
              <a:ext uri="{FF2B5EF4-FFF2-40B4-BE49-F238E27FC236}">
                <a16:creationId xmlns:a16="http://schemas.microsoft.com/office/drawing/2014/main" id="{8090FFBC-132A-6108-AC6F-8B0B2A9806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09" r="15524"/>
          <a:stretch/>
        </p:blipFill>
        <p:spPr>
          <a:xfrm>
            <a:off x="4572007" y="10"/>
            <a:ext cx="4571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16386" name="Rectangle 3"/>
          <p:cNvSpPr>
            <a:spLocks noChangeArrowheads="1"/>
          </p:cNvSpPr>
          <p:nvPr/>
        </p:nvSpPr>
        <p:spPr bwMode="auto">
          <a:xfrm>
            <a:off x="467544" y="5627558"/>
            <a:ext cx="5198489" cy="75221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lnSpcReduction="10000"/>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pPr>
            <a:r>
              <a:rPr lang="en-US" altLang="en-US" sz="5400" b="1" kern="1200">
                <a:solidFill>
                  <a:srgbClr val="FF9900"/>
                </a:solidFill>
                <a:latin typeface="+mj-lt"/>
                <a:ea typeface="+mj-ea"/>
                <a:cs typeface="+mj-cs"/>
              </a:rPr>
              <a:t>How much?</a:t>
            </a:r>
          </a:p>
        </p:txBody>
      </p:sp>
      <p:pic>
        <p:nvPicPr>
          <p:cNvPr id="6" name="Picture 5" descr="A group of ice cream cones&#10;&#10;Description automatically generated with low confidence">
            <a:extLst>
              <a:ext uri="{FF2B5EF4-FFF2-40B4-BE49-F238E27FC236}">
                <a16:creationId xmlns:a16="http://schemas.microsoft.com/office/drawing/2014/main" id="{F4400308-516A-353F-6857-EF77E1C1E6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07" r="-1" b="-1"/>
          <a:stretch/>
        </p:blipFill>
        <p:spPr>
          <a:xfrm>
            <a:off x="-4041" y="10"/>
            <a:ext cx="462713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kating, outdoor, young, concrete&#10;&#10;Description automatically generated">
            <a:extLst>
              <a:ext uri="{FF2B5EF4-FFF2-40B4-BE49-F238E27FC236}">
                <a16:creationId xmlns:a16="http://schemas.microsoft.com/office/drawing/2014/main" id="{DE0916AA-98FE-490A-9865-9B234804B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Rectangle 9"/>
          <p:cNvSpPr>
            <a:spLocks noChangeArrowheads="1"/>
          </p:cNvSpPr>
          <p:nvPr/>
        </p:nvSpPr>
        <p:spPr bwMode="auto">
          <a:xfrm>
            <a:off x="0" y="5157192"/>
            <a:ext cx="9144000" cy="135575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0"/>
              </a:spcBef>
              <a:spcAft>
                <a:spcPts val="600"/>
              </a:spcAft>
              <a:buNone/>
              <a:defRPr/>
            </a:pPr>
            <a:r>
              <a:rPr lang="en-US" altLang="en-US" sz="5400" b="1" kern="1200">
                <a:solidFill>
                  <a:srgbClr val="FFFF66"/>
                </a:solidFill>
                <a:latin typeface="Gill Sans MT" panose="020B0502020104020203" pitchFamily="34" charset="0"/>
                <a:ea typeface="+mj-ea"/>
                <a:cs typeface="+mj-cs"/>
              </a:rPr>
              <a:t>Two things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19"/>
          <p:cNvSpPr>
            <a:spLocks noChangeArrowheads="1"/>
          </p:cNvSpPr>
          <p:nvPr/>
        </p:nvSpPr>
        <p:spPr bwMode="auto">
          <a:xfrm>
            <a:off x="467544" y="1844824"/>
            <a:ext cx="3465438" cy="456713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b">
            <a:norm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ts val="600"/>
              </a:spcAft>
              <a:buNone/>
              <a:defRPr/>
            </a:pPr>
            <a:endParaRPr lang="en-US" altLang="en-US" sz="3800" b="1">
              <a:latin typeface="+mj-lt"/>
              <a:ea typeface="+mj-ea"/>
              <a:cs typeface="+mj-cs"/>
            </a:endParaRPr>
          </a:p>
          <a:p>
            <a:pPr eaLnBrk="1" hangingPunct="1">
              <a:lnSpc>
                <a:spcPct val="90000"/>
              </a:lnSpc>
              <a:spcBef>
                <a:spcPct val="0"/>
              </a:spcBef>
              <a:spcAft>
                <a:spcPts val="600"/>
              </a:spcAft>
              <a:buNone/>
              <a:defRPr/>
            </a:pPr>
            <a:r>
              <a:rPr lang="en-US" altLang="en-US" sz="3800" b="1">
                <a:solidFill>
                  <a:srgbClr val="0070C0"/>
                </a:solidFill>
                <a:latin typeface="Gill Sans MT" panose="020B0502020104020203" pitchFamily="34" charset="0"/>
                <a:ea typeface="+mj-ea"/>
                <a:cs typeface="+mj-cs"/>
              </a:rPr>
              <a:t>Review our financial giving</a:t>
            </a:r>
          </a:p>
          <a:p>
            <a:pPr eaLnBrk="1" hangingPunct="1">
              <a:lnSpc>
                <a:spcPct val="90000"/>
              </a:lnSpc>
              <a:spcBef>
                <a:spcPct val="0"/>
              </a:spcBef>
              <a:spcAft>
                <a:spcPts val="600"/>
              </a:spcAft>
              <a:buNone/>
              <a:defRPr/>
            </a:pPr>
            <a:endParaRPr lang="en-US" altLang="en-US" sz="3800" b="1">
              <a:latin typeface="+mj-lt"/>
              <a:ea typeface="+mj-ea"/>
              <a:cs typeface="+mj-cs"/>
            </a:endParaRPr>
          </a:p>
          <a:p>
            <a:pPr eaLnBrk="1" hangingPunct="1">
              <a:lnSpc>
                <a:spcPct val="90000"/>
              </a:lnSpc>
              <a:spcBef>
                <a:spcPct val="0"/>
              </a:spcBef>
              <a:spcAft>
                <a:spcPts val="600"/>
              </a:spcAft>
              <a:buNone/>
              <a:defRPr/>
            </a:pPr>
            <a:r>
              <a:rPr lang="en-US" altLang="en-US" sz="3800" b="1">
                <a:solidFill>
                  <a:srgbClr val="7030A0"/>
                </a:solidFill>
                <a:latin typeface="Gill Sans MT" panose="020B0502020104020203" pitchFamily="34" charset="0"/>
                <a:ea typeface="+mj-ea"/>
                <a:cs typeface="+mj-cs"/>
              </a:rPr>
              <a:t>Join planned giving</a:t>
            </a:r>
          </a:p>
          <a:p>
            <a:pPr eaLnBrk="1" hangingPunct="1">
              <a:lnSpc>
                <a:spcPct val="90000"/>
              </a:lnSpc>
              <a:spcBef>
                <a:spcPct val="0"/>
              </a:spcBef>
              <a:spcAft>
                <a:spcPts val="600"/>
              </a:spcAft>
              <a:buNone/>
              <a:defRPr/>
            </a:pPr>
            <a:endParaRPr lang="en-US" altLang="en-US" sz="3800" b="1">
              <a:latin typeface="+mj-lt"/>
              <a:ea typeface="+mj-ea"/>
              <a:cs typeface="+mj-cs"/>
            </a:endParaRPr>
          </a:p>
          <a:p>
            <a:pPr eaLnBrk="1" hangingPunct="1">
              <a:lnSpc>
                <a:spcPct val="90000"/>
              </a:lnSpc>
              <a:spcBef>
                <a:spcPct val="0"/>
              </a:spcBef>
              <a:spcAft>
                <a:spcPts val="600"/>
              </a:spcAft>
              <a:buNone/>
              <a:defRPr/>
            </a:pPr>
            <a:endParaRPr lang="en-US" altLang="en-US" sz="3800" b="1">
              <a:latin typeface="+mj-lt"/>
              <a:ea typeface="+mj-ea"/>
              <a:cs typeface="+mj-cs"/>
            </a:endParaRPr>
          </a:p>
          <a:p>
            <a:pPr eaLnBrk="1" hangingPunct="1">
              <a:lnSpc>
                <a:spcPct val="90000"/>
              </a:lnSpc>
              <a:spcBef>
                <a:spcPct val="0"/>
              </a:spcBef>
              <a:spcAft>
                <a:spcPts val="600"/>
              </a:spcAft>
              <a:buNone/>
              <a:defRPr/>
            </a:pPr>
            <a:endParaRPr lang="en-US" altLang="en-US" sz="3800" b="1">
              <a:latin typeface="+mj-lt"/>
              <a:ea typeface="+mj-ea"/>
              <a:cs typeface="+mj-cs"/>
            </a:endParaRPr>
          </a:p>
        </p:txBody>
      </p:sp>
      <p:pic>
        <p:nvPicPr>
          <p:cNvPr id="3" name="Picture 2" descr="A pile of coins&#10;&#10;Description automatically generated with medium confidence">
            <a:extLst>
              <a:ext uri="{FF2B5EF4-FFF2-40B4-BE49-F238E27FC236}">
                <a16:creationId xmlns:a16="http://schemas.microsoft.com/office/drawing/2014/main" id="{017CE444-3F4F-E26F-CDDF-858BB97686C3}"/>
              </a:ext>
            </a:extLst>
          </p:cNvPr>
          <p:cNvPicPr>
            <a:picLocks noChangeAspect="1"/>
          </p:cNvPicPr>
          <p:nvPr/>
        </p:nvPicPr>
        <p:blipFill rotWithShape="1">
          <a:blip r:embed="rId3">
            <a:extLst>
              <a:ext uri="{28A0092B-C50C-407E-A947-70E740481C1C}">
                <a14:useLocalDpi xmlns:a14="http://schemas.microsoft.com/office/drawing/2010/main" val="0"/>
              </a:ext>
            </a:extLst>
          </a:blip>
          <a:srcRect l="25868" r="30604"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6166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1C90C75D-8CCD-44B6-A7E5-E60191B6E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24" y="1997598"/>
            <a:ext cx="8799552" cy="2862804"/>
          </a:xfrm>
          <a:prstGeom prst="rect">
            <a:avLst/>
          </a:prstGeom>
        </p:spPr>
      </p:pic>
      <p:sp>
        <p:nvSpPr>
          <p:cNvPr id="4" name="TextBox 3">
            <a:extLst>
              <a:ext uri="{FF2B5EF4-FFF2-40B4-BE49-F238E27FC236}">
                <a16:creationId xmlns:a16="http://schemas.microsoft.com/office/drawing/2014/main" id="{24A5279C-E8BE-6479-3CE3-91FB646F8B62}"/>
              </a:ext>
            </a:extLst>
          </p:cNvPr>
          <p:cNvSpPr txBox="1"/>
          <p:nvPr/>
        </p:nvSpPr>
        <p:spPr>
          <a:xfrm>
            <a:off x="611560" y="797269"/>
            <a:ext cx="5125074"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altLang="en-US" sz="5400" b="1">
                <a:solidFill>
                  <a:srgbClr val="7030A0"/>
                </a:solidFill>
                <a:latin typeface="Gill Sans MT" panose="020B0502020104020203" pitchFamily="34" charset="0"/>
                <a:cs typeface="+mn-cs"/>
              </a:rPr>
              <a:t>Introducing…..</a:t>
            </a:r>
          </a:p>
          <a:p>
            <a:endParaRPr lang="en-GB"/>
          </a:p>
        </p:txBody>
      </p:sp>
    </p:spTree>
    <p:extLst>
      <p:ext uri="{BB962C8B-B14F-4D97-AF65-F5344CB8AC3E}">
        <p14:creationId xmlns:p14="http://schemas.microsoft.com/office/powerpoint/2010/main" val="238259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Parish Giving Scheme Logo horizontal FINAL">
            <a:extLst>
              <a:ext uri="{FF2B5EF4-FFF2-40B4-BE49-F238E27FC236}">
                <a16:creationId xmlns:a16="http://schemas.microsoft.com/office/drawing/2014/main" id="{71CC60BA-4932-4DF0-8E62-39A7B1D97E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473" y="5297307"/>
            <a:ext cx="1859256" cy="623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935710"/>
            <a:ext cx="3943349" cy="39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06D0CC2-CC3A-4DBB-A0D7-AD09C24A15C8}"/>
              </a:ext>
            </a:extLst>
          </p:cNvPr>
          <p:cNvSpPr txBox="1"/>
          <p:nvPr/>
        </p:nvSpPr>
        <p:spPr>
          <a:xfrm>
            <a:off x="14722" y="937128"/>
            <a:ext cx="9144000"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altLang="en-US" sz="6000" b="1">
                <a:solidFill>
                  <a:srgbClr val="AA272F"/>
                </a:solidFill>
                <a:latin typeface="Gill Sans MT" panose="020B0502020104020203" pitchFamily="34" charset="0"/>
                <a:ea typeface="Verdana" panose="020B0604030504040204" pitchFamily="34" charset="0"/>
              </a:rPr>
              <a:t>Parish Giving Scheme</a:t>
            </a:r>
          </a:p>
        </p:txBody>
      </p:sp>
    </p:spTree>
    <p:extLst>
      <p:ext uri="{BB962C8B-B14F-4D97-AF65-F5344CB8AC3E}">
        <p14:creationId xmlns:p14="http://schemas.microsoft.com/office/powerpoint/2010/main" val="317602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C84DE063-9AF9-4C42-AFCA-FD0B75FF4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022" y="502914"/>
            <a:ext cx="5647955" cy="58521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90F6E56-257F-4356-B203-185E89DAF3BF}"/>
              </a:ext>
            </a:extLst>
          </p:cNvPr>
          <p:cNvSpPr>
            <a:spLocks noGrp="1" noChangeArrowheads="1"/>
          </p:cNvSpPr>
          <p:nvPr>
            <p:ph type="title"/>
          </p:nvPr>
        </p:nvSpPr>
        <p:spPr bwMode="auto">
          <a:xfrm>
            <a:off x="614238" y="4230093"/>
            <a:ext cx="3112935" cy="18001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t">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0"/>
              </a:spcBef>
              <a:buNone/>
            </a:pPr>
            <a:r>
              <a:rPr lang="en-US" altLang="en-US" sz="3500" b="1" kern="1200">
                <a:solidFill>
                  <a:schemeClr val="tx1"/>
                </a:solidFill>
                <a:latin typeface="+mj-lt"/>
                <a:ea typeface="+mj-ea"/>
                <a:cs typeface="+mj-cs"/>
              </a:rPr>
              <a:t>Benefits</a:t>
            </a:r>
          </a:p>
        </p:txBody>
      </p:sp>
      <p:pic>
        <p:nvPicPr>
          <p:cNvPr id="6" name="Picture 5" descr="Parish Giving Scheme Logo horizontal FINAL">
            <a:extLst>
              <a:ext uri="{FF2B5EF4-FFF2-40B4-BE49-F238E27FC236}">
                <a16:creationId xmlns:a16="http://schemas.microsoft.com/office/drawing/2014/main" id="{0B16C361-E629-468A-A0AD-36B460790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7444" y="785427"/>
            <a:ext cx="8354833" cy="2798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03889FF8-8619-4147-A6A3-F07DF108433B}"/>
              </a:ext>
            </a:extLst>
          </p:cNvPr>
          <p:cNvSpPr>
            <a:spLocks noChangeArrowheads="1"/>
          </p:cNvSpPr>
          <p:nvPr/>
        </p:nvSpPr>
        <p:spPr bwMode="auto">
          <a:xfrm>
            <a:off x="3934811" y="4230094"/>
            <a:ext cx="4676451" cy="18001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t">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228600">
              <a:lnSpc>
                <a:spcPct val="90000"/>
              </a:lnSpc>
              <a:spcBef>
                <a:spcPct val="0"/>
              </a:spcBef>
              <a:spcAft>
                <a:spcPts val="600"/>
              </a:spcAft>
              <a:buClr>
                <a:srgbClr val="6200A2"/>
              </a:buClr>
              <a:buFont typeface="Arial" panose="020B0604020202020204" pitchFamily="34" charset="0"/>
              <a:buChar char="•"/>
            </a:pPr>
            <a:r>
              <a:rPr lang="en-US" altLang="en-US" sz="1200">
                <a:latin typeface="+mn-lt"/>
                <a:cs typeface="+mn-cs"/>
              </a:rPr>
              <a:t>Annual Inflationary Increase </a:t>
            </a:r>
          </a:p>
          <a:p>
            <a:pPr marL="0" indent="-228600">
              <a:lnSpc>
                <a:spcPct val="90000"/>
              </a:lnSpc>
              <a:spcBef>
                <a:spcPct val="0"/>
              </a:spcBef>
              <a:spcAft>
                <a:spcPts val="600"/>
              </a:spcAft>
              <a:buClr>
                <a:srgbClr val="6200A2"/>
              </a:buClr>
              <a:buFont typeface="Arial" panose="020B0604020202020204" pitchFamily="34" charset="0"/>
              <a:buChar char="•"/>
            </a:pPr>
            <a:endParaRPr lang="en-US" altLang="en-US" sz="1200">
              <a:latin typeface="+mn-lt"/>
              <a:cs typeface="+mn-cs"/>
            </a:endParaRPr>
          </a:p>
          <a:p>
            <a:pPr marL="457200" indent="-228600">
              <a:lnSpc>
                <a:spcPct val="90000"/>
              </a:lnSpc>
              <a:spcBef>
                <a:spcPct val="0"/>
              </a:spcBef>
              <a:spcAft>
                <a:spcPts val="600"/>
              </a:spcAft>
              <a:buClr>
                <a:srgbClr val="6200A2"/>
              </a:buClr>
              <a:buFont typeface="Arial" panose="020B0604020202020204" pitchFamily="34" charset="0"/>
              <a:buChar char="•"/>
            </a:pPr>
            <a:r>
              <a:rPr lang="en-US" altLang="en-US" sz="1200">
                <a:latin typeface="+mn-lt"/>
                <a:cs typeface="+mn-cs"/>
              </a:rPr>
              <a:t>Gift Aid </a:t>
            </a:r>
          </a:p>
          <a:p>
            <a:pPr marL="0" indent="-228600">
              <a:lnSpc>
                <a:spcPct val="90000"/>
              </a:lnSpc>
              <a:spcBef>
                <a:spcPct val="0"/>
              </a:spcBef>
              <a:spcAft>
                <a:spcPts val="600"/>
              </a:spcAft>
              <a:buClr>
                <a:srgbClr val="6200A2"/>
              </a:buClr>
              <a:buFont typeface="Arial" panose="020B0604020202020204" pitchFamily="34" charset="0"/>
              <a:buChar char="•"/>
            </a:pPr>
            <a:endParaRPr lang="en-US" altLang="en-US" sz="1200">
              <a:latin typeface="+mn-lt"/>
              <a:cs typeface="+mn-cs"/>
            </a:endParaRPr>
          </a:p>
          <a:p>
            <a:pPr marL="457200" indent="-228600">
              <a:lnSpc>
                <a:spcPct val="90000"/>
              </a:lnSpc>
              <a:spcBef>
                <a:spcPct val="0"/>
              </a:spcBef>
              <a:spcAft>
                <a:spcPts val="600"/>
              </a:spcAft>
              <a:buClr>
                <a:srgbClr val="6200A2"/>
              </a:buClr>
              <a:buFont typeface="Arial" panose="020B0604020202020204" pitchFamily="34" charset="0"/>
              <a:buChar char="•"/>
            </a:pPr>
            <a:r>
              <a:rPr lang="en-US" altLang="en-US" sz="1200">
                <a:latin typeface="+mn-lt"/>
                <a:cs typeface="+mn-cs"/>
              </a:rPr>
              <a:t>Gifts can be anonymous</a:t>
            </a:r>
          </a:p>
          <a:p>
            <a:pPr marL="0" indent="-228600">
              <a:lnSpc>
                <a:spcPct val="90000"/>
              </a:lnSpc>
              <a:spcBef>
                <a:spcPct val="0"/>
              </a:spcBef>
              <a:spcAft>
                <a:spcPts val="600"/>
              </a:spcAft>
              <a:buClr>
                <a:srgbClr val="6200A2"/>
              </a:buClr>
              <a:buFont typeface="Arial" panose="020B0604020202020204" pitchFamily="34" charset="0"/>
              <a:buChar char="•"/>
            </a:pPr>
            <a:endParaRPr lang="en-US" altLang="en-US" sz="1200">
              <a:latin typeface="+mn-lt"/>
              <a:cs typeface="+mn-cs"/>
            </a:endParaRPr>
          </a:p>
          <a:p>
            <a:pPr marL="457200" indent="-228600">
              <a:lnSpc>
                <a:spcPct val="90000"/>
              </a:lnSpc>
              <a:spcBef>
                <a:spcPct val="0"/>
              </a:spcBef>
              <a:spcAft>
                <a:spcPts val="600"/>
              </a:spcAft>
              <a:buClr>
                <a:srgbClr val="6200A2"/>
              </a:buClr>
              <a:buFont typeface="Arial" panose="020B0604020202020204" pitchFamily="34" charset="0"/>
              <a:buChar char="•"/>
            </a:pPr>
            <a:r>
              <a:rPr lang="en-US" altLang="en-US" sz="1200">
                <a:latin typeface="+mn-lt"/>
                <a:cs typeface="+mn-cs"/>
              </a:rPr>
              <a:t>Can reduce admin for treasurers</a:t>
            </a:r>
          </a:p>
          <a:p>
            <a:pPr indent="-228600">
              <a:lnSpc>
                <a:spcPct val="90000"/>
              </a:lnSpc>
              <a:spcBef>
                <a:spcPct val="0"/>
              </a:spcBef>
              <a:spcAft>
                <a:spcPts val="600"/>
              </a:spcAft>
              <a:buClr>
                <a:srgbClr val="6200A2"/>
              </a:buClr>
              <a:buFont typeface="Arial" panose="020B0604020202020204" pitchFamily="34" charset="0"/>
              <a:buChar char="•"/>
            </a:pPr>
            <a:endParaRPr lang="en-US" altLang="en-US" sz="1200">
              <a:latin typeface="+mn-lt"/>
              <a:cs typeface="+mn-cs"/>
            </a:endParaRPr>
          </a:p>
        </p:txBody>
      </p:sp>
      <p:sp>
        <p:nvSpPr>
          <p:cNvPr id="13" name="Rectangle 1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179512" y="188640"/>
            <a:ext cx="8784976" cy="21236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en-GB" altLang="en-US" sz="4400" b="1">
                <a:solidFill>
                  <a:srgbClr val="993300"/>
                </a:solidFill>
                <a:latin typeface="Gill Sans MT" panose="020B0502020104020203" pitchFamily="34" charset="0"/>
                <a:cs typeface="+mn-cs"/>
              </a:rPr>
              <a:t>Please sign up!</a:t>
            </a:r>
          </a:p>
          <a:p>
            <a:pPr eaLnBrk="1" hangingPunct="1">
              <a:spcBef>
                <a:spcPct val="0"/>
              </a:spcBef>
              <a:buNone/>
              <a:defRPr/>
            </a:pPr>
            <a:endParaRPr lang="en-GB" altLang="en-US" sz="4400" b="1">
              <a:solidFill>
                <a:srgbClr val="000000"/>
              </a:solidFill>
              <a:latin typeface="Gill Sans MT" panose="020B0502020104020203" pitchFamily="34" charset="0"/>
              <a:cs typeface="+mn-cs"/>
            </a:endParaRPr>
          </a:p>
          <a:p>
            <a:pPr eaLnBrk="1" hangingPunct="1">
              <a:spcBef>
                <a:spcPct val="0"/>
              </a:spcBef>
              <a:buFontTx/>
              <a:buNone/>
              <a:defRPr/>
            </a:pPr>
            <a:endParaRPr lang="en-GB" altLang="en-US" sz="4400" b="1">
              <a:solidFill>
                <a:srgbClr val="000000"/>
              </a:solidFill>
              <a:latin typeface="Tahoma" charset="0"/>
              <a:cs typeface="+mn-cs"/>
            </a:endParaRPr>
          </a:p>
        </p:txBody>
      </p:sp>
      <p:pic>
        <p:nvPicPr>
          <p:cNvPr id="3" name="Picture 2">
            <a:extLst>
              <a:ext uri="{FF2B5EF4-FFF2-40B4-BE49-F238E27FC236}">
                <a16:creationId xmlns:a16="http://schemas.microsoft.com/office/drawing/2014/main" id="{6A933381-6CE5-4B9A-B2BA-340460D444C3}"/>
              </a:ext>
            </a:extLst>
          </p:cNvPr>
          <p:cNvPicPr>
            <a:picLocks noChangeAspect="1"/>
          </p:cNvPicPr>
          <p:nvPr/>
        </p:nvPicPr>
        <p:blipFill>
          <a:blip r:embed="rId3"/>
          <a:stretch>
            <a:fillRect/>
          </a:stretch>
        </p:blipFill>
        <p:spPr>
          <a:xfrm>
            <a:off x="2915816" y="1268760"/>
            <a:ext cx="3312368" cy="4884189"/>
          </a:xfrm>
          <a:prstGeom prst="rect">
            <a:avLst/>
          </a:prstGeom>
          <a:ln>
            <a:solidFill>
              <a:srgbClr val="CC3300"/>
            </a:solidFill>
          </a:ln>
        </p:spPr>
      </p:pic>
    </p:spTree>
    <p:extLst>
      <p:ext uri="{BB962C8B-B14F-4D97-AF65-F5344CB8AC3E}">
        <p14:creationId xmlns:p14="http://schemas.microsoft.com/office/powerpoint/2010/main" val="151889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179512" y="188640"/>
            <a:ext cx="8784976" cy="212365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en-GB" altLang="en-US" sz="4400" b="1">
                <a:solidFill>
                  <a:srgbClr val="CC3300"/>
                </a:solidFill>
                <a:latin typeface="Tahoma" charset="0"/>
                <a:cs typeface="+mn-cs"/>
              </a:rPr>
              <a:t>What next?</a:t>
            </a:r>
          </a:p>
          <a:p>
            <a:pPr eaLnBrk="1" hangingPunct="1">
              <a:spcBef>
                <a:spcPct val="0"/>
              </a:spcBef>
              <a:buNone/>
              <a:defRPr/>
            </a:pPr>
            <a:endParaRPr lang="en-GB" altLang="en-US" sz="4400" b="1">
              <a:solidFill>
                <a:srgbClr val="CC3300"/>
              </a:solidFill>
              <a:latin typeface="Tahoma" charset="0"/>
              <a:cs typeface="+mn-cs"/>
            </a:endParaRPr>
          </a:p>
          <a:p>
            <a:pPr eaLnBrk="1" hangingPunct="1">
              <a:spcBef>
                <a:spcPct val="0"/>
              </a:spcBef>
              <a:buFontTx/>
              <a:buNone/>
              <a:defRPr/>
            </a:pPr>
            <a:endParaRPr lang="en-GB" altLang="en-US" sz="4400" b="1">
              <a:solidFill>
                <a:srgbClr val="000000"/>
              </a:solidFill>
              <a:latin typeface="Tahoma" charset="0"/>
              <a:cs typeface="+mn-cs"/>
            </a:endParaRPr>
          </a:p>
        </p:txBody>
      </p:sp>
      <p:pic>
        <p:nvPicPr>
          <p:cNvPr id="3" name="Picture 2">
            <a:extLst>
              <a:ext uri="{FF2B5EF4-FFF2-40B4-BE49-F238E27FC236}">
                <a16:creationId xmlns:a16="http://schemas.microsoft.com/office/drawing/2014/main" id="{02F74A8F-27C8-C86A-FF1F-E97A5F7200B6}"/>
              </a:ext>
            </a:extLst>
          </p:cNvPr>
          <p:cNvPicPr>
            <a:picLocks noChangeAspect="1"/>
          </p:cNvPicPr>
          <p:nvPr/>
        </p:nvPicPr>
        <p:blipFill>
          <a:blip r:embed="rId3"/>
          <a:stretch>
            <a:fillRect/>
          </a:stretch>
        </p:blipFill>
        <p:spPr>
          <a:xfrm>
            <a:off x="2755806" y="1332463"/>
            <a:ext cx="3632387" cy="5042159"/>
          </a:xfrm>
          <a:prstGeom prst="rect">
            <a:avLst/>
          </a:prstGeom>
          <a:ln>
            <a:solidFill>
              <a:srgbClr val="C00000"/>
            </a:solidFill>
          </a:ln>
        </p:spPr>
      </p:pic>
    </p:spTree>
    <p:extLst>
      <p:ext uri="{BB962C8B-B14F-4D97-AF65-F5344CB8AC3E}">
        <p14:creationId xmlns:p14="http://schemas.microsoft.com/office/powerpoint/2010/main" val="332226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GB" altLang="en-US" sz="1800">
              <a:latin typeface="Arial Black" pitchFamily="34" charset="0"/>
              <a:cs typeface="+mn-cs"/>
            </a:endParaRPr>
          </a:p>
        </p:txBody>
      </p:sp>
      <p:sp>
        <p:nvSpPr>
          <p:cNvPr id="20483" name="Rectangle 21"/>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GB" altLang="en-US" sz="1800">
              <a:latin typeface="Arial Black" pitchFamily="34" charset="0"/>
              <a:cs typeface="+mn-cs"/>
            </a:endParaRPr>
          </a:p>
        </p:txBody>
      </p:sp>
      <p:pic>
        <p:nvPicPr>
          <p:cNvPr id="7" name="Picture 6">
            <a:extLst>
              <a:ext uri="{FF2B5EF4-FFF2-40B4-BE49-F238E27FC236}">
                <a16:creationId xmlns:a16="http://schemas.microsoft.com/office/drawing/2014/main" id="{6C8627F6-4CE5-4784-8010-9D3AA6321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F3E2A427-C499-4D88-A9F2-078168EB13A4}"/>
              </a:ext>
            </a:extLst>
          </p:cNvPr>
          <p:cNvSpPr txBox="1"/>
          <p:nvPr/>
        </p:nvSpPr>
        <p:spPr>
          <a:xfrm>
            <a:off x="179512" y="0"/>
            <a:ext cx="914400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a:solidFill>
                  <a:srgbClr val="0082B0"/>
                </a:solidFill>
                <a:latin typeface="Gill Sans MT" panose="020B0502020104020203" pitchFamily="34" charset="0"/>
              </a:rPr>
              <a:t>Why is this important?</a:t>
            </a:r>
            <a:endParaRPr lang="en-GB" sz="4400" b="1">
              <a:solidFill>
                <a:srgbClr val="0082B0"/>
              </a:solidFill>
              <a:latin typeface="Gill Sans MT" panose="020B0502020104020203" pitchFamily="34" charset="0"/>
            </a:endParaRPr>
          </a:p>
        </p:txBody>
      </p:sp>
    </p:spTree>
    <p:extLst>
      <p:ext uri="{BB962C8B-B14F-4D97-AF65-F5344CB8AC3E}">
        <p14:creationId xmlns:p14="http://schemas.microsoft.com/office/powerpoint/2010/main" val="28745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GB" altLang="en-US" sz="5400" b="1">
                <a:solidFill>
                  <a:srgbClr val="CC0000"/>
                </a:solidFill>
                <a:latin typeface="Gill Sans MT" pitchFamily="34" charset="0"/>
              </a:rPr>
              <a:t>What about the money?</a:t>
            </a:r>
            <a:endParaRPr lang="en-US" altLang="en-US" sz="5400" b="1">
              <a:solidFill>
                <a:srgbClr val="CC0000"/>
              </a:solidFill>
              <a:latin typeface="Gill Sans MT" pitchFamily="34" charset="0"/>
            </a:endParaRPr>
          </a:p>
        </p:txBody>
      </p:sp>
      <p:pic>
        <p:nvPicPr>
          <p:cNvPr id="3" name="Picture 2" descr="A picture containing chart&#10;&#10;Description automatically generated">
            <a:extLst>
              <a:ext uri="{FF2B5EF4-FFF2-40B4-BE49-F238E27FC236}">
                <a16:creationId xmlns:a16="http://schemas.microsoft.com/office/drawing/2014/main" id="{4FCE71FD-56E8-4529-AED5-024A0D81F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951" y="1255756"/>
            <a:ext cx="5628098" cy="5589239"/>
          </a:xfrm>
          <a:prstGeom prst="rect">
            <a:avLst/>
          </a:prstGeom>
        </p:spPr>
      </p:pic>
    </p:spTree>
    <p:extLst>
      <p:ext uri="{BB962C8B-B14F-4D97-AF65-F5344CB8AC3E}">
        <p14:creationId xmlns:p14="http://schemas.microsoft.com/office/powerpoint/2010/main" val="218429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alculator on a piece of paper&#10;&#10;Description automatically generated with medium confidence">
            <a:extLst>
              <a:ext uri="{FF2B5EF4-FFF2-40B4-BE49-F238E27FC236}">
                <a16:creationId xmlns:a16="http://schemas.microsoft.com/office/drawing/2014/main" id="{70EAA918-DDD8-9622-CF07-B46159E5C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 y="0"/>
            <a:ext cx="9144000" cy="6858000"/>
          </a:xfrm>
          <a:prstGeom prst="rect">
            <a:avLst/>
          </a:prstGeom>
        </p:spPr>
      </p:pic>
      <p:sp>
        <p:nvSpPr>
          <p:cNvPr id="7170" name="Rectangle 3"/>
          <p:cNvSpPr>
            <a:spLocks noGrp="1" noChangeArrowheads="1"/>
          </p:cNvSpPr>
          <p:nvPr>
            <p:ph type="body" idx="1"/>
          </p:nvPr>
        </p:nvSpPr>
        <p:spPr>
          <a:xfrm>
            <a:off x="3491880" y="548680"/>
            <a:ext cx="5242906" cy="3742762"/>
          </a:xfrm>
          <a:effectLst>
            <a:outerShdw blurRad="50800" dist="38100" dir="2700000" algn="tl" rotWithShape="0">
              <a:prstClr val="black">
                <a:alpha val="40000"/>
              </a:prstClr>
            </a:outerShdw>
          </a:effectLst>
        </p:spPr>
        <p:txBody>
          <a:bodyPr>
            <a:normAutofit/>
          </a:bodyPr>
          <a:lstStyle/>
          <a:p>
            <a:pPr eaLnBrk="1" hangingPunct="1">
              <a:buFontTx/>
              <a:buNone/>
              <a:defRPr/>
            </a:pPr>
            <a:r>
              <a:rPr lang="en-GB" altLang="en-US" sz="4000" b="1" dirty="0">
                <a:solidFill>
                  <a:srgbClr val="FF0000"/>
                </a:solidFill>
                <a:latin typeface="Gill Sans MT" pitchFamily="34" charset="0"/>
              </a:rPr>
              <a:t>  </a:t>
            </a:r>
            <a:r>
              <a:rPr lang="en-GB" altLang="en-US" sz="4000" b="1" dirty="0">
                <a:solidFill>
                  <a:srgbClr val="C00000"/>
                </a:solidFill>
                <a:latin typeface="Gill Sans MT" pitchFamily="34" charset="0"/>
              </a:rPr>
              <a:t>St Augustine’s £XXX per month to run this year</a:t>
            </a:r>
            <a:r>
              <a:rPr lang="en-GB" altLang="en-US" sz="4000" b="1" dirty="0">
                <a:latin typeface="Gill Sans MT" pitchFamily="34" charset="0"/>
              </a:rPr>
              <a:t>.</a:t>
            </a:r>
          </a:p>
          <a:p>
            <a:pPr eaLnBrk="1" hangingPunct="1">
              <a:buFontTx/>
              <a:buNone/>
              <a:defRPr/>
            </a:pPr>
            <a:endParaRPr lang="en-GB" altLang="en-US" sz="1700" b="1" dirty="0">
              <a:latin typeface="Gill Sans MT" pitchFamily="34" charset="0"/>
            </a:endParaRPr>
          </a:p>
          <a:p>
            <a:pPr eaLnBrk="1" hangingPunct="1">
              <a:buFontTx/>
              <a:buNone/>
              <a:defRPr/>
            </a:pPr>
            <a:endParaRPr lang="en-GB" altLang="en-US" sz="1700" b="1" dirty="0">
              <a:latin typeface="Gill Sans MT" pitchFamily="34" charset="0"/>
            </a:endParaRPr>
          </a:p>
          <a:p>
            <a:pPr eaLnBrk="1" hangingPunct="1">
              <a:buFontTx/>
              <a:buNone/>
              <a:defRPr/>
            </a:pPr>
            <a:endParaRPr lang="en-GB" altLang="en-US" sz="1700" b="1" dirty="0">
              <a:latin typeface="Gill Sans MT" pitchFamily="34" charset="0"/>
            </a:endParaRPr>
          </a:p>
          <a:p>
            <a:pPr eaLnBrk="1" hangingPunct="1">
              <a:buFontTx/>
              <a:buNone/>
              <a:defRPr/>
            </a:pPr>
            <a:endParaRPr lang="en-GB" altLang="en-US" sz="1700" b="1" dirty="0">
              <a:latin typeface="Gill Sans M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7944A4-5B13-4417-9E9F-73BBCA10F283}"/>
              </a:ext>
            </a:extLst>
          </p:cNvPr>
          <p:cNvSpPr txBox="1"/>
          <p:nvPr/>
        </p:nvSpPr>
        <p:spPr>
          <a:xfrm>
            <a:off x="179512" y="260648"/>
            <a:ext cx="8856984"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a:solidFill>
                  <a:srgbClr val="C00000"/>
                </a:solidFill>
                <a:latin typeface="Gill Sans MT" panose="020B0502020104020203" pitchFamily="34" charset="0"/>
              </a:rPr>
              <a:t>Each month we spend £XXX</a:t>
            </a:r>
            <a:endParaRPr lang="en-GB" sz="3600" b="1" dirty="0">
              <a:solidFill>
                <a:srgbClr val="C00000"/>
              </a:solidFill>
              <a:latin typeface="Gill Sans MT" panose="020B0502020104020203" pitchFamily="34" charset="0"/>
            </a:endParaRPr>
          </a:p>
        </p:txBody>
      </p:sp>
      <p:sp>
        <p:nvSpPr>
          <p:cNvPr id="2" name="TextBox 1">
            <a:extLst>
              <a:ext uri="{FF2B5EF4-FFF2-40B4-BE49-F238E27FC236}">
                <a16:creationId xmlns:a16="http://schemas.microsoft.com/office/drawing/2014/main" id="{2753711F-2971-4A4B-805D-A8A3951E9938}"/>
              </a:ext>
            </a:extLst>
          </p:cNvPr>
          <p:cNvSpPr txBox="1"/>
          <p:nvPr/>
        </p:nvSpPr>
        <p:spPr>
          <a:xfrm>
            <a:off x="683568" y="1268760"/>
            <a:ext cx="8136904" cy="3970318"/>
          </a:xfrm>
          <a:prstGeom prst="rect">
            <a:avLst/>
          </a:prstGeom>
          <a:noFill/>
        </p:spPr>
        <p:txBody>
          <a:bodyPr wrap="square" rtlCol="0">
            <a:spAutoFit/>
          </a:bodyPr>
          <a:lstStyle/>
          <a:p>
            <a:r>
              <a:rPr lang="en-GB" sz="2800" i="0" u="none" strike="noStrike" baseline="0" dirty="0">
                <a:solidFill>
                  <a:srgbClr val="221E1F"/>
                </a:solidFill>
                <a:latin typeface="Gill Sans MT" panose="020B0502020104020203" pitchFamily="34" charset="0"/>
              </a:rPr>
              <a:t>Salary, admin &amp; ministry expenses</a:t>
            </a:r>
            <a:r>
              <a:rPr lang="en-GB" sz="2800" dirty="0">
                <a:solidFill>
                  <a:srgbClr val="221E1F"/>
                </a:solidFill>
                <a:latin typeface="Gill Sans MT" panose="020B0502020104020203" pitchFamily="34" charset="0"/>
              </a:rPr>
              <a:t>	</a:t>
            </a:r>
            <a:r>
              <a:rPr lang="en-GB" sz="2800" i="0" u="none" strike="noStrike" baseline="0" dirty="0">
                <a:solidFill>
                  <a:srgbClr val="221E1F"/>
                </a:solidFill>
                <a:latin typeface="Gill Sans MT" panose="020B0502020104020203" pitchFamily="34" charset="0"/>
              </a:rPr>
              <a:t>£</a:t>
            </a:r>
            <a:r>
              <a:rPr lang="en-GB" sz="2800" dirty="0">
                <a:solidFill>
                  <a:srgbClr val="221E1F"/>
                </a:solidFill>
                <a:latin typeface="Gill Sans MT" panose="020B0502020104020203" pitchFamily="34" charset="0"/>
              </a:rPr>
              <a:t>XXX</a:t>
            </a:r>
            <a:r>
              <a:rPr lang="en-GB" sz="2800" i="0" u="none" strike="noStrike" baseline="0" dirty="0">
                <a:solidFill>
                  <a:srgbClr val="221E1F"/>
                </a:solidFill>
                <a:latin typeface="Gill Sans MT" panose="020B0502020104020203" pitchFamily="34" charset="0"/>
              </a:rPr>
              <a:t>	</a:t>
            </a:r>
          </a:p>
          <a:p>
            <a:r>
              <a:rPr lang="en-GB" sz="2800" i="0" u="none" strike="noStrike" baseline="0" dirty="0">
                <a:solidFill>
                  <a:srgbClr val="221E1F"/>
                </a:solidFill>
                <a:latin typeface="Gill Sans MT" panose="020B0502020104020203" pitchFamily="34" charset="0"/>
              </a:rPr>
              <a:t>Church running costs		  	£XXX</a:t>
            </a:r>
          </a:p>
          <a:p>
            <a:r>
              <a:rPr lang="en-GB" sz="2800" i="0" u="none" strike="noStrike" baseline="0" dirty="0">
                <a:solidFill>
                  <a:srgbClr val="221E1F"/>
                </a:solidFill>
                <a:latin typeface="Gill Sans MT" panose="020B0502020104020203" pitchFamily="34" charset="0"/>
              </a:rPr>
              <a:t>Common Fund		  		£XXX	</a:t>
            </a:r>
          </a:p>
          <a:p>
            <a:r>
              <a:rPr lang="en-GB" sz="2800" dirty="0">
                <a:solidFill>
                  <a:srgbClr val="221E1F"/>
                </a:solidFill>
                <a:latin typeface="Gill Sans MT" panose="020B0502020104020203" pitchFamily="34" charset="0"/>
              </a:rPr>
              <a:t>Fabric maintenance &amp; repair  		£XXX</a:t>
            </a:r>
          </a:p>
          <a:p>
            <a:r>
              <a:rPr lang="en-GB" sz="2800" i="0" u="none" strike="noStrike" baseline="0" dirty="0">
                <a:solidFill>
                  <a:srgbClr val="221E1F"/>
                </a:solidFill>
                <a:latin typeface="Gill Sans MT" panose="020B0502020104020203" pitchFamily="34" charset="0"/>
              </a:rPr>
              <a:t>Charity/mission giving		  	£XXX</a:t>
            </a:r>
          </a:p>
          <a:p>
            <a:r>
              <a:rPr lang="en-GB" sz="2800" i="0" u="none" strike="noStrike" baseline="0" dirty="0">
                <a:solidFill>
                  <a:srgbClr val="221E1F"/>
                </a:solidFill>
                <a:latin typeface="Gill Sans MT" panose="020B0502020104020203" pitchFamily="34" charset="0"/>
              </a:rPr>
              <a:t>Sundries		   			 </a:t>
            </a:r>
            <a:r>
              <a:rPr lang="en-GB" sz="2800" dirty="0">
                <a:solidFill>
                  <a:srgbClr val="221E1F"/>
                </a:solidFill>
                <a:latin typeface="Gill Sans MT" panose="020B0502020104020203" pitchFamily="34" charset="0"/>
              </a:rPr>
              <a:t> </a:t>
            </a:r>
            <a:r>
              <a:rPr lang="en-GB" sz="2800" i="0" u="none" strike="noStrike" baseline="0" dirty="0">
                <a:solidFill>
                  <a:srgbClr val="221E1F"/>
                </a:solidFill>
                <a:latin typeface="Gill Sans MT" panose="020B0502020104020203" pitchFamily="34" charset="0"/>
              </a:rPr>
              <a:t> £XX</a:t>
            </a:r>
          </a:p>
          <a:p>
            <a:r>
              <a:rPr lang="en-GB" sz="2800" i="0" u="none" strike="noStrike" baseline="0" dirty="0">
                <a:solidFill>
                  <a:srgbClr val="221E1F"/>
                </a:solidFill>
                <a:latin typeface="Gill Sans MT" panose="020B0502020104020203" pitchFamily="34" charset="0"/>
              </a:rPr>
              <a:t>	</a:t>
            </a:r>
          </a:p>
          <a:p>
            <a:r>
              <a:rPr lang="en-GB" sz="2800" b="1" i="0" u="none" strike="noStrike" baseline="0" dirty="0">
                <a:solidFill>
                  <a:srgbClr val="221E1F"/>
                </a:solidFill>
                <a:latin typeface="Gill Sans MT" panose="020B0502020104020203" pitchFamily="34" charset="0"/>
              </a:rPr>
              <a:t>Total				  	        £XXXX	</a:t>
            </a:r>
          </a:p>
          <a:p>
            <a:endParaRPr lang="en-GB" sz="2800" b="1" dirty="0">
              <a:latin typeface="Gill Sans MT" panose="020B0502020104020203" pitchFamily="34" charset="0"/>
            </a:endParaRPr>
          </a:p>
        </p:txBody>
      </p:sp>
      <p:sp>
        <p:nvSpPr>
          <p:cNvPr id="3" name="TextBox 2">
            <a:extLst>
              <a:ext uri="{FF2B5EF4-FFF2-40B4-BE49-F238E27FC236}">
                <a16:creationId xmlns:a16="http://schemas.microsoft.com/office/drawing/2014/main" id="{5D49CC23-9292-3B45-2EE8-76045854C211}"/>
              </a:ext>
            </a:extLst>
          </p:cNvPr>
          <p:cNvSpPr txBox="1"/>
          <p:nvPr/>
        </p:nvSpPr>
        <p:spPr>
          <a:xfrm>
            <a:off x="82296" y="5349240"/>
            <a:ext cx="89542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800" b="1">
                <a:solidFill>
                  <a:srgbClr val="C00000"/>
                </a:solidFill>
                <a:latin typeface="Gill Sans MT" panose="020B0502020104020203" pitchFamily="34" charset="0"/>
              </a:rPr>
              <a:t>This is just the everyday running costs</a:t>
            </a:r>
            <a:endParaRPr lang="en-GB" sz="1800" b="1">
              <a:solidFill>
                <a:srgbClr val="C00000"/>
              </a:solidFill>
              <a:latin typeface="Gill Sans MT" panose="020B0502020104020203" pitchFamily="34" charset="0"/>
            </a:endParaRPr>
          </a:p>
        </p:txBody>
      </p:sp>
    </p:spTree>
    <p:extLst>
      <p:ext uri="{BB962C8B-B14F-4D97-AF65-F5344CB8AC3E}">
        <p14:creationId xmlns:p14="http://schemas.microsoft.com/office/powerpoint/2010/main" val="77276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C06BE-A442-71BB-39CA-F93C2D4D4462}"/>
              </a:ext>
            </a:extLst>
          </p:cNvPr>
          <p:cNvSpPr>
            <a:spLocks noGrp="1"/>
          </p:cNvSpPr>
          <p:nvPr>
            <p:ph type="title"/>
          </p:nvPr>
        </p:nvSpPr>
        <p:spPr>
          <a:xfrm>
            <a:off x="5284151" y="303555"/>
            <a:ext cx="3604497" cy="778295"/>
          </a:xfrm>
        </p:spPr>
        <p:txBody>
          <a:bodyPr vert="horz" lIns="91440" tIns="45720" rIns="91440" bIns="45720" rtlCol="0" anchor="t">
            <a:normAutofit/>
          </a:bodyPr>
          <a:lstStyle/>
          <a:p>
            <a:pPr algn="l" eaLnBrk="1" hangingPunct="1">
              <a:lnSpc>
                <a:spcPct val="90000"/>
              </a:lnSpc>
            </a:pPr>
            <a:r>
              <a:rPr lang="en-US" sz="2000" b="1" kern="1200" dirty="0">
                <a:latin typeface="+mj-lt"/>
                <a:ea typeface="+mj-ea"/>
                <a:cs typeface="+mj-cs"/>
              </a:rPr>
              <a:t>What is the Common Fund? </a:t>
            </a:r>
            <a:br>
              <a:rPr lang="en-US" sz="2000" b="1" kern="1200" dirty="0">
                <a:latin typeface="+mj-lt"/>
                <a:ea typeface="+mj-ea"/>
                <a:cs typeface="+mj-cs"/>
              </a:rPr>
            </a:br>
            <a:endParaRPr lang="en-US" sz="2000" kern="1200" dirty="0">
              <a:latin typeface="+mj-lt"/>
              <a:ea typeface="+mj-ea"/>
              <a:cs typeface="+mj-cs"/>
            </a:endParaRPr>
          </a:p>
        </p:txBody>
      </p:sp>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a:extLst>
              <a:ext uri="{FF2B5EF4-FFF2-40B4-BE49-F238E27FC236}">
                <a16:creationId xmlns:a16="http://schemas.microsoft.com/office/drawing/2014/main" id="{838DD02B-3F8F-1E63-388B-784D545A12AA}"/>
              </a:ext>
            </a:extLst>
          </p:cNvPr>
          <p:cNvGraphicFramePr>
            <a:graphicFrameLocks/>
          </p:cNvGraphicFramePr>
          <p:nvPr>
            <p:extLst>
              <p:ext uri="{D42A27DB-BD31-4B8C-83A1-F6EECF244321}">
                <p14:modId xmlns:p14="http://schemas.microsoft.com/office/powerpoint/2010/main" val="3529803893"/>
              </p:ext>
            </p:extLst>
          </p:nvPr>
        </p:nvGraphicFramePr>
        <p:xfrm>
          <a:off x="255352" y="164592"/>
          <a:ext cx="6081440" cy="6501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097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03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 name="Title 1">
            <a:extLst>
              <a:ext uri="{FF2B5EF4-FFF2-40B4-BE49-F238E27FC236}">
                <a16:creationId xmlns:a16="http://schemas.microsoft.com/office/drawing/2014/main" id="{2F9C06BE-A442-71BB-39CA-F93C2D4D4462}"/>
              </a:ext>
            </a:extLst>
          </p:cNvPr>
          <p:cNvSpPr>
            <a:spLocks noGrp="1"/>
          </p:cNvSpPr>
          <p:nvPr>
            <p:ph type="title"/>
          </p:nvPr>
        </p:nvSpPr>
        <p:spPr>
          <a:xfrm>
            <a:off x="3572949" y="3827844"/>
            <a:ext cx="5074804" cy="1168188"/>
          </a:xfrm>
        </p:spPr>
        <p:txBody>
          <a:bodyPr vert="horz" lIns="91440" tIns="45720" rIns="91440" bIns="45720" rtlCol="0" anchor="b">
            <a:normAutofit/>
          </a:bodyPr>
          <a:lstStyle/>
          <a:p>
            <a:pPr eaLnBrk="1" hangingPunct="1">
              <a:lnSpc>
                <a:spcPct val="90000"/>
              </a:lnSpc>
            </a:pPr>
            <a:r>
              <a:rPr lang="en-US" sz="3300" b="1" kern="1200">
                <a:solidFill>
                  <a:srgbClr val="FFFFFE"/>
                </a:solidFill>
              </a:rPr>
              <a:t>Ministry costs - £45,198</a:t>
            </a:r>
            <a:br>
              <a:rPr lang="en-US" sz="3300" b="1" kern="1200">
                <a:solidFill>
                  <a:srgbClr val="FFFFFE"/>
                </a:solidFill>
              </a:rPr>
            </a:br>
            <a:endParaRPr lang="en-US" sz="3300" kern="1200">
              <a:solidFill>
                <a:srgbClr val="FFFFFE"/>
              </a:solidFill>
            </a:endParaRPr>
          </a:p>
        </p:txBody>
      </p:sp>
      <p:sp>
        <p:nvSpPr>
          <p:cNvPr id="1035" name="Freeform: Shape 1034">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2964194"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93593" y="0"/>
            <a:ext cx="3356811"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Arc 103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2113292" y="1388611"/>
            <a:ext cx="6199926" cy="4649945"/>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1" name="Freeform: Shape 1040">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3308" y="0"/>
            <a:ext cx="258069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erson in a priest's robe&#10;&#10;Description automatically generated">
            <a:extLst>
              <a:ext uri="{FF2B5EF4-FFF2-40B4-BE49-F238E27FC236}">
                <a16:creationId xmlns:a16="http://schemas.microsoft.com/office/drawing/2014/main" id="{DB51A0C6-64EA-571F-6A9B-B148A111EE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573" y="2101845"/>
            <a:ext cx="1988188" cy="2488421"/>
          </a:xfrm>
          <a:prstGeom prst="rect">
            <a:avLst/>
          </a:prstGeom>
          <a:ln>
            <a:solidFill>
              <a:srgbClr val="C00000"/>
            </a:solidFill>
          </a:ln>
        </p:spPr>
      </p:pic>
      <p:pic>
        <p:nvPicPr>
          <p:cNvPr id="1026" name="Picture 2" descr="Couple bring 1970s house up to date with stunning renovation | Daily ...">
            <a:extLst>
              <a:ext uri="{FF2B5EF4-FFF2-40B4-BE49-F238E27FC236}">
                <a16:creationId xmlns:a16="http://schemas.microsoft.com/office/drawing/2014/main" id="{B9039C4E-2290-12C4-7042-D88A4A37D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6764" y="260523"/>
            <a:ext cx="2230468" cy="1841322"/>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28" name="Picture 4" descr="The Church of England Pensions Board Annual Report Year Ended 31 December  2019">
            <a:extLst>
              <a:ext uri="{FF2B5EF4-FFF2-40B4-BE49-F238E27FC236}">
                <a16:creationId xmlns:a16="http://schemas.microsoft.com/office/drawing/2014/main" id="{55C12040-909B-85F6-1F61-84B63E5096C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73569" y="1172773"/>
            <a:ext cx="2360169" cy="869872"/>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7944A4-5B13-4417-9E9F-73BBCA10F283}"/>
              </a:ext>
            </a:extLst>
          </p:cNvPr>
          <p:cNvSpPr txBox="1"/>
          <p:nvPr/>
        </p:nvSpPr>
        <p:spPr>
          <a:xfrm>
            <a:off x="179512" y="260648"/>
            <a:ext cx="885698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a:solidFill>
                  <a:srgbClr val="C00000"/>
                </a:solidFill>
                <a:latin typeface="Gill Sans MT" panose="020B0502020104020203" pitchFamily="34" charset="0"/>
              </a:rPr>
              <a:t>Our monthly income</a:t>
            </a:r>
            <a:endParaRPr lang="en-GB" sz="4400" b="1">
              <a:solidFill>
                <a:srgbClr val="C00000"/>
              </a:solidFill>
              <a:latin typeface="Gill Sans MT" panose="020B0502020104020203" pitchFamily="34" charset="0"/>
            </a:endParaRPr>
          </a:p>
        </p:txBody>
      </p:sp>
      <p:sp>
        <p:nvSpPr>
          <p:cNvPr id="2" name="TextBox 1">
            <a:extLst>
              <a:ext uri="{FF2B5EF4-FFF2-40B4-BE49-F238E27FC236}">
                <a16:creationId xmlns:a16="http://schemas.microsoft.com/office/drawing/2014/main" id="{2753711F-2971-4A4B-805D-A8A3951E9938}"/>
              </a:ext>
            </a:extLst>
          </p:cNvPr>
          <p:cNvSpPr txBox="1"/>
          <p:nvPr/>
        </p:nvSpPr>
        <p:spPr>
          <a:xfrm>
            <a:off x="539552" y="950906"/>
            <a:ext cx="8136904" cy="600164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0" i="0" u="none" strike="noStrike" baseline="0" dirty="0">
                <a:solidFill>
                  <a:srgbClr val="221E1F"/>
                </a:solidFill>
                <a:latin typeface="Gill Sans MT" panose="020B0502020104020203" pitchFamily="34" charset="0"/>
              </a:rPr>
              <a:t>Planned Giving </a:t>
            </a:r>
          </a:p>
          <a:p>
            <a:r>
              <a:rPr lang="en-GB" sz="3200" b="0" i="0" u="none" strike="noStrike" baseline="0" dirty="0">
                <a:solidFill>
                  <a:srgbClr val="221E1F"/>
                </a:solidFill>
                <a:latin typeface="Gill Sans MT" panose="020B0502020104020203" pitchFamily="34" charset="0"/>
              </a:rPr>
              <a:t>(standing orders/envelopes)		£XXX	</a:t>
            </a:r>
          </a:p>
          <a:p>
            <a:r>
              <a:rPr lang="en-GB" sz="3200" b="0" i="0" u="none" strike="noStrike" baseline="0" dirty="0">
                <a:solidFill>
                  <a:srgbClr val="221E1F"/>
                </a:solidFill>
                <a:latin typeface="Gill Sans MT" panose="020B0502020104020203" pitchFamily="34" charset="0"/>
              </a:rPr>
              <a:t>Gift Aid					£XXX</a:t>
            </a:r>
          </a:p>
          <a:p>
            <a:r>
              <a:rPr lang="en-GB" sz="3200" dirty="0">
                <a:solidFill>
                  <a:srgbClr val="221E1F"/>
                </a:solidFill>
                <a:latin typeface="Gill Sans MT" panose="020B0502020104020203" pitchFamily="34" charset="0"/>
              </a:rPr>
              <a:t>Digital giving</a:t>
            </a:r>
            <a:r>
              <a:rPr lang="en-GB" sz="3200" b="0" i="0" u="none" strike="noStrike" baseline="0" dirty="0">
                <a:solidFill>
                  <a:srgbClr val="221E1F"/>
                </a:solidFill>
                <a:latin typeface="Gill Sans MT" panose="020B0502020104020203" pitchFamily="34" charset="0"/>
              </a:rPr>
              <a:t>		       	  	£XXX</a:t>
            </a:r>
          </a:p>
          <a:p>
            <a:r>
              <a:rPr lang="en-GB" sz="3200" b="0" i="0" u="none" strike="noStrike" baseline="0" dirty="0">
                <a:solidFill>
                  <a:srgbClr val="221E1F"/>
                </a:solidFill>
                <a:latin typeface="Gill Sans MT" panose="020B0502020104020203" pitchFamily="34" charset="0"/>
              </a:rPr>
              <a:t>Cash collections	  			£</a:t>
            </a:r>
            <a:r>
              <a:rPr lang="en-GB" sz="3200" dirty="0">
                <a:solidFill>
                  <a:srgbClr val="221E1F"/>
                </a:solidFill>
                <a:latin typeface="Gill Sans MT" panose="020B0502020104020203" pitchFamily="34" charset="0"/>
              </a:rPr>
              <a:t>XXX</a:t>
            </a:r>
            <a:r>
              <a:rPr lang="en-GB" sz="3200" b="0" i="0" u="none" strike="noStrike" baseline="0" dirty="0">
                <a:solidFill>
                  <a:srgbClr val="221E1F"/>
                </a:solidFill>
                <a:latin typeface="Gill Sans MT" panose="020B0502020104020203" pitchFamily="34" charset="0"/>
              </a:rPr>
              <a:t>	</a:t>
            </a:r>
          </a:p>
          <a:p>
            <a:r>
              <a:rPr lang="en-GB" sz="3200" b="0" i="0" u="none" strike="noStrike" baseline="0" dirty="0">
                <a:solidFill>
                  <a:srgbClr val="221E1F"/>
                </a:solidFill>
                <a:latin typeface="Gill Sans MT" panose="020B0502020104020203" pitchFamily="34" charset="0"/>
              </a:rPr>
              <a:t>Fundraising income	 	        £XXX</a:t>
            </a:r>
          </a:p>
          <a:p>
            <a:r>
              <a:rPr lang="en-GB" sz="3200" dirty="0">
                <a:solidFill>
                  <a:srgbClr val="221E1F"/>
                </a:solidFill>
                <a:latin typeface="Gill Sans MT" panose="020B0502020104020203" pitchFamily="34" charset="0"/>
              </a:rPr>
              <a:t>Rental &amp; trading income</a:t>
            </a:r>
            <a:r>
              <a:rPr lang="en-GB" sz="3200" b="0" i="0" u="none" strike="noStrike" baseline="0" dirty="0">
                <a:solidFill>
                  <a:srgbClr val="221E1F"/>
                </a:solidFill>
                <a:latin typeface="Gill Sans MT" panose="020B0502020104020203" pitchFamily="34" charset="0"/>
              </a:rPr>
              <a:t>	        £XXX</a:t>
            </a:r>
          </a:p>
          <a:p>
            <a:r>
              <a:rPr lang="en-GB" sz="3200" b="0" i="0" u="none" strike="noStrike" baseline="0" dirty="0">
                <a:solidFill>
                  <a:srgbClr val="221E1F"/>
                </a:solidFill>
                <a:latin typeface="Gill Sans MT" panose="020B0502020104020203" pitchFamily="34" charset="0"/>
              </a:rPr>
              <a:t>Other			  		£</a:t>
            </a:r>
            <a:r>
              <a:rPr lang="en-GB" sz="3200" dirty="0">
                <a:solidFill>
                  <a:srgbClr val="221E1F"/>
                </a:solidFill>
                <a:latin typeface="Gill Sans MT" panose="020B0502020104020203" pitchFamily="34" charset="0"/>
              </a:rPr>
              <a:t>XXX</a:t>
            </a:r>
            <a:endParaRPr lang="en-GB" sz="3200" b="0" i="0" u="none" strike="noStrike" baseline="0" dirty="0">
              <a:solidFill>
                <a:srgbClr val="221E1F"/>
              </a:solidFill>
              <a:latin typeface="Gill Sans MT" panose="020B0502020104020203" pitchFamily="34" charset="0"/>
            </a:endParaRPr>
          </a:p>
          <a:p>
            <a:r>
              <a:rPr lang="en-GB" sz="3200" b="0" i="0" u="none" strike="noStrike" baseline="0" dirty="0">
                <a:solidFill>
                  <a:srgbClr val="221E1F"/>
                </a:solidFill>
                <a:latin typeface="Gill Sans MT" panose="020B0502020104020203" pitchFamily="34" charset="0"/>
              </a:rPr>
              <a:t>	</a:t>
            </a:r>
          </a:p>
          <a:p>
            <a:r>
              <a:rPr lang="en-GB" sz="3200" b="1" i="0" u="none" strike="noStrike" baseline="0" dirty="0">
                <a:solidFill>
                  <a:srgbClr val="221E1F"/>
                </a:solidFill>
                <a:latin typeface="Gill Sans MT" panose="020B0502020104020203" pitchFamily="34" charset="0"/>
              </a:rPr>
              <a:t>Total</a:t>
            </a:r>
            <a:r>
              <a:rPr lang="en-GB" sz="3200" b="0" i="0" u="none" strike="noStrike" baseline="0" dirty="0">
                <a:solidFill>
                  <a:srgbClr val="221E1F"/>
                </a:solidFill>
                <a:latin typeface="Gill Sans MT" panose="020B0502020104020203" pitchFamily="34" charset="0"/>
              </a:rPr>
              <a:t>		     	       	       </a:t>
            </a:r>
            <a:r>
              <a:rPr lang="en-GB" sz="3200" b="1" i="0" u="none" strike="noStrike" baseline="0" dirty="0">
                <a:solidFill>
                  <a:srgbClr val="221E1F"/>
                </a:solidFill>
                <a:latin typeface="Gill Sans MT" panose="020B0502020104020203" pitchFamily="34" charset="0"/>
              </a:rPr>
              <a:t>£XXX</a:t>
            </a:r>
            <a:endParaRPr lang="en-GB" sz="3200" b="1" dirty="0">
              <a:solidFill>
                <a:srgbClr val="221E1F"/>
              </a:solidFill>
              <a:latin typeface="Gill Sans MT" panose="020B0502020104020203" pitchFamily="34" charset="0"/>
            </a:endParaRPr>
          </a:p>
          <a:p>
            <a:endParaRPr lang="en-GB" sz="3200" b="1" i="0" u="none" strike="noStrike" baseline="0" dirty="0">
              <a:solidFill>
                <a:srgbClr val="221E1F"/>
              </a:solidFill>
              <a:latin typeface="Gill Sans MT" panose="020B0502020104020203" pitchFamily="34" charset="0"/>
            </a:endParaRPr>
          </a:p>
          <a:p>
            <a:r>
              <a:rPr lang="en-GB" sz="3200" dirty="0">
                <a:solidFill>
                  <a:srgbClr val="C00000"/>
                </a:solidFill>
                <a:latin typeface="Gill Sans MT" panose="020B0502020104020203" pitchFamily="34" charset="0"/>
              </a:rPr>
              <a:t> </a:t>
            </a:r>
            <a:endParaRPr lang="en-GB" sz="3200" b="1" dirty="0">
              <a:latin typeface="Gill Sans MT" panose="020B0502020104020203" pitchFamily="34" charset="0"/>
            </a:endParaRPr>
          </a:p>
        </p:txBody>
      </p:sp>
    </p:spTree>
    <p:extLst>
      <p:ext uri="{BB962C8B-B14F-4D97-AF65-F5344CB8AC3E}">
        <p14:creationId xmlns:p14="http://schemas.microsoft.com/office/powerpoint/2010/main" val="229252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8101"/>
            <a:ext cx="8856984" cy="1143000"/>
          </a:xfrm>
          <a:effectLst>
            <a:outerShdw blurRad="50800" dist="38100" dir="2700000" algn="tl" rotWithShape="0">
              <a:prstClr val="black">
                <a:alpha val="40000"/>
              </a:prstClr>
            </a:outerShdw>
          </a:effectLst>
        </p:spPr>
        <p:txBody>
          <a:bodyPr/>
          <a:lstStyle/>
          <a:p>
            <a:r>
              <a:rPr lang="en-GB" altLang="en-US" sz="5600" b="1">
                <a:solidFill>
                  <a:srgbClr val="C00000"/>
                </a:solidFill>
                <a:latin typeface="Gill Sans MT" pitchFamily="34" charset="0"/>
              </a:rPr>
              <a:t>What about our money?</a:t>
            </a:r>
            <a:br>
              <a:rPr lang="en-GB" altLang="en-US" sz="5400" b="1">
                <a:solidFill>
                  <a:srgbClr val="C00000"/>
                </a:solidFill>
                <a:latin typeface="Gill Sans MT" pitchFamily="34" charset="0"/>
              </a:rPr>
            </a:br>
            <a:endParaRPr lang="en-GB" sz="5400">
              <a:solidFill>
                <a:srgbClr val="C00000"/>
              </a:solidFill>
            </a:endParaRPr>
          </a:p>
        </p:txBody>
      </p:sp>
      <p:pic>
        <p:nvPicPr>
          <p:cNvPr id="4098" name="Picture 2" descr="C:\Users\emullins\AppData\Local\Microsoft\Windows\INetCache\IE\DXBPK1MT\billy-grah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90725"/>
            <a:ext cx="6269437"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792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4145</TotalTime>
  <Words>1966</Words>
  <Application>Microsoft Office PowerPoint</Application>
  <PresentationFormat>On-screen Show (4:3)</PresentationFormat>
  <Paragraphs>177</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What about the money?</vt:lpstr>
      <vt:lpstr>PowerPoint Presentation</vt:lpstr>
      <vt:lpstr>PowerPoint Presentation</vt:lpstr>
      <vt:lpstr>What is the Common Fund?  </vt:lpstr>
      <vt:lpstr>Ministry costs - £45,198 </vt:lpstr>
      <vt:lpstr>PowerPoint Presentation</vt:lpstr>
      <vt:lpstr>What about our money? </vt:lpstr>
      <vt:lpstr>PowerPoint Presentation</vt:lpstr>
      <vt:lpstr>PRIORITY </vt:lpstr>
      <vt:lpstr>PLANNED</vt:lpstr>
      <vt:lpstr>PROPORTION</vt:lpstr>
      <vt:lpstr>What we give is between us and God</vt:lpstr>
      <vt:lpstr>PowerPoint Presentation</vt:lpstr>
      <vt:lpstr>PowerPoint Presentation</vt:lpstr>
      <vt:lpstr>PowerPoint Presentation</vt:lpstr>
      <vt:lpstr>PowerPoint Presentation</vt:lpstr>
      <vt:lpstr>PowerPoint Presentation</vt:lpstr>
      <vt:lpstr>Benefits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Mullins</dc:creator>
  <cp:lastModifiedBy>Liz Mullins</cp:lastModifiedBy>
  <cp:revision>4</cp:revision>
  <dcterms:created xsi:type="dcterms:W3CDTF">2020-10-13T14:26:05Z</dcterms:created>
  <dcterms:modified xsi:type="dcterms:W3CDTF">2023-09-11T12:49:00Z</dcterms:modified>
</cp:coreProperties>
</file>