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2" r:id="rId2"/>
    <p:sldId id="311" r:id="rId3"/>
    <p:sldId id="325" r:id="rId4"/>
    <p:sldId id="301" r:id="rId5"/>
    <p:sldId id="284" r:id="rId6"/>
    <p:sldId id="329" r:id="rId7"/>
    <p:sldId id="335" r:id="rId8"/>
    <p:sldId id="334" r:id="rId9"/>
    <p:sldId id="336" r:id="rId10"/>
    <p:sldId id="292" r:id="rId11"/>
    <p:sldId id="298" r:id="rId12"/>
    <p:sldId id="293" r:id="rId13"/>
    <p:sldId id="295" r:id="rId14"/>
    <p:sldId id="294" r:id="rId15"/>
    <p:sldId id="299" r:id="rId16"/>
    <p:sldId id="300" r:id="rId17"/>
    <p:sldId id="317" r:id="rId18"/>
    <p:sldId id="313" r:id="rId19"/>
    <p:sldId id="306" r:id="rId20"/>
    <p:sldId id="331" r:id="rId21"/>
    <p:sldId id="338" r:id="rId22"/>
    <p:sldId id="339" r:id="rId23"/>
    <p:sldId id="340" r:id="rId24"/>
    <p:sldId id="341" r:id="rId25"/>
    <p:sldId id="318" r:id="rId26"/>
    <p:sldId id="310" r:id="rId27"/>
    <p:sldId id="312" r:id="rId28"/>
    <p:sldId id="326" r:id="rId29"/>
    <p:sldId id="337" r:id="rId30"/>
    <p:sldId id="327" r:id="rId31"/>
    <p:sldId id="328" r:id="rId32"/>
    <p:sldId id="314" r:id="rId33"/>
    <p:sldId id="319" r:id="rId34"/>
    <p:sldId id="304" r:id="rId35"/>
    <p:sldId id="305" r:id="rId36"/>
    <p:sldId id="32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0FA04-87E1-0EEA-C1A6-ACFE5B65E3D4}" name="Amanda Reardon" initials="AR" userId="S::Amanda.Withers@rochester.anglican.org::4dbce5e5-b650-47c1-a45c-78828b39a8f1" providerId="AD"/>
  <p188:author id="{95210C42-A7E1-B5B9-8986-8935F60461A4}" name="Nigel Pope" initials="NP" userId="6e9663c5c096f299" providerId="Windows Live"/>
  <p188:author id="{11C54F54-395B-8E5D-53E9-203E54913DBC}" name="Matthew Girt" initials="MG" userId="S::Matthew.Girt@rochester.anglican.org::d92e95dd-63e4-46ee-8f5f-f0cc38a6ff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88231" autoAdjust="0"/>
  </p:normalViewPr>
  <p:slideViewPr>
    <p:cSldViewPr>
      <p:cViewPr varScale="1">
        <p:scale>
          <a:sx n="112" d="100"/>
          <a:sy n="112" d="100"/>
        </p:scale>
        <p:origin x="21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EDC0C-4F7B-444A-ABAF-276E5BDDB888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4162-CA18-47F5-8037-B53FB030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3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4162-CA18-47F5-8037-B53FB030C1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6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4162-CA18-47F5-8037-B53FB030C1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6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CE7F6-8BF3-41C1-964E-47F686123E4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21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Other income</a:t>
            </a:r>
            <a:r>
              <a:rPr lang="en-US" u="none" dirty="0"/>
              <a:t>							</a:t>
            </a:r>
            <a:endParaRPr lang="en-US" u="sng" dirty="0"/>
          </a:p>
          <a:p>
            <a:r>
              <a:rPr lang="en-US" u="none" dirty="0"/>
              <a:t>Property income £1,079k										</a:t>
            </a:r>
          </a:p>
          <a:p>
            <a:r>
              <a:rPr lang="en-US" u="none" dirty="0"/>
              <a:t>Investment income £762k</a:t>
            </a:r>
          </a:p>
          <a:p>
            <a:r>
              <a:rPr lang="en-US" u="none" dirty="0"/>
              <a:t>Grants &amp; donations £151k</a:t>
            </a:r>
          </a:p>
          <a:p>
            <a:r>
              <a:rPr lang="en-US" u="none" dirty="0"/>
              <a:t>Professional fees £10k</a:t>
            </a:r>
          </a:p>
          <a:p>
            <a:endParaRPr lang="en-US" u="none" dirty="0"/>
          </a:p>
          <a:p>
            <a:r>
              <a:rPr lang="en-US" u="none" dirty="0"/>
              <a:t>Increase mainly due to higher investment and property income anticipated in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4162-CA18-47F5-8037-B53FB030C1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4162-CA18-47F5-8037-B53FB030C1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2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4162-CA18-47F5-8037-B53FB030C1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5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Future ministry £1,756k</a:t>
            </a:r>
          </a:p>
          <a:p>
            <a:r>
              <a:rPr lang="en-GB" dirty="0"/>
              <a:t>Wider Diocesan Mission £350k</a:t>
            </a:r>
          </a:p>
          <a:p>
            <a:r>
              <a:rPr lang="en-GB" dirty="0"/>
              <a:t>Contributions to National Church £434k</a:t>
            </a:r>
          </a:p>
          <a:p>
            <a:endParaRPr lang="en-GB" dirty="0"/>
          </a:p>
          <a:p>
            <a:r>
              <a:rPr lang="en-GB" dirty="0"/>
              <a:t>Total £2,540k split between 172 benefices is £14,767 per benefice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4162-CA18-47F5-8037-B53FB030C1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5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9833"/>
            <a:ext cx="7772400" cy="529008"/>
          </a:xfrm>
        </p:spPr>
        <p:txBody>
          <a:bodyPr/>
          <a:lstStyle>
            <a:lvl1pPr>
              <a:defRPr sz="2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934" y="1916832"/>
            <a:ext cx="7812497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700">
                <a:solidFill>
                  <a:srgbClr val="AA2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D6E8A-31F5-D74F-9F3E-517394093D0D}"/>
              </a:ext>
            </a:extLst>
          </p:cNvPr>
          <p:cNvSpPr txBox="1"/>
          <p:nvPr userDrawn="1"/>
        </p:nvSpPr>
        <p:spPr>
          <a:xfrm>
            <a:off x="278296" y="29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1304014"/>
            <a:ext cx="7344000" cy="900849"/>
          </a:xfrm>
        </p:spPr>
        <p:txBody>
          <a:bodyPr/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2158983"/>
            <a:ext cx="7344000" cy="407832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0"/>
              </a:spcBef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0"/>
              </a:spcBef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0"/>
              </a:spcBef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000" y="1304014"/>
            <a:ext cx="4770000" cy="900849"/>
          </a:xfrm>
        </p:spPr>
        <p:txBody>
          <a:bodyPr/>
          <a:lstStyle>
            <a:lvl1pPr>
              <a:defRPr sz="2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000" y="2158983"/>
            <a:ext cx="4770000" cy="407832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0"/>
              </a:spcBef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0"/>
              </a:spcBef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0"/>
              </a:spcBef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46940" y="1442081"/>
            <a:ext cx="2682000" cy="3294000"/>
          </a:xfrm>
          <a:ln>
            <a:solidFill>
              <a:srgbClr val="AA272F"/>
            </a:solidFill>
          </a:ln>
        </p:spPr>
        <p:txBody>
          <a:bodyPr rtlCol="0">
            <a:norm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5301" y="0"/>
            <a:ext cx="9301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Diocese Shield Colour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395288"/>
            <a:ext cx="20050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295400"/>
            <a:ext cx="73453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2035175"/>
            <a:ext cx="7345363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rgbClr val="AA272F"/>
        </a:buClr>
        <a:buSzPct val="105000"/>
        <a:buFont typeface="Arial" charset="0"/>
        <a:buChar char="•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AA272F"/>
        </a:buClr>
        <a:buSzPct val="105000"/>
        <a:buFont typeface="Arial" charset="0"/>
        <a:buChar char="–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AA272F"/>
        </a:buClr>
        <a:buSzPct val="105000"/>
        <a:buFont typeface="Arial" charset="0"/>
        <a:buChar char="•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AA272F"/>
        </a:buClr>
        <a:buSzPct val="105000"/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AA272F"/>
        </a:buClr>
        <a:buSzPct val="105000"/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liz.mullins@rochester.anglican.or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anglican.org/about-us/annual-report-and-accou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8DACD-0400-EB40-A193-A458FA391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520" y="5057"/>
            <a:ext cx="9375466" cy="6912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2742960"/>
            <a:ext cx="7776864" cy="651760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Treasurers’ Conference 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4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and 7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November 2022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endParaRPr lang="en-GB" sz="20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Box 59">
            <a:extLst>
              <a:ext uri="{FF2B5EF4-FFF2-40B4-BE49-F238E27FC236}">
                <a16:creationId xmlns:a16="http://schemas.microsoft.com/office/drawing/2014/main" id="{59AAC609-7F84-D948-AAE9-32B27D0B54E0}"/>
              </a:ext>
            </a:extLst>
          </p:cNvPr>
          <p:cNvSpPr txBox="1"/>
          <p:nvPr/>
        </p:nvSpPr>
        <p:spPr>
          <a:xfrm>
            <a:off x="1259632" y="6309487"/>
            <a:ext cx="7531735" cy="5245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200" dirty="0">
                <a:solidFill>
                  <a:srgbClr val="40404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2022</a:t>
            </a:r>
            <a:endParaRPr lang="en-GB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1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3AB4-52A0-4B53-B415-2589F456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980728"/>
            <a:ext cx="2808312" cy="504056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2023 Budget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E38E-6230-4CA1-BFFB-55374680D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20420"/>
            <a:ext cx="7344000" cy="4078329"/>
          </a:xfrm>
        </p:spPr>
        <p:txBody>
          <a:bodyPr>
            <a:normAutofit/>
          </a:bodyPr>
          <a:lstStyle/>
          <a:p>
            <a:r>
              <a:rPr lang="en-GB" dirty="0"/>
              <a:t>The 2023 Budget for the Common Fund being presented to Diocesan Synod is a deficit of £1.49M.</a:t>
            </a:r>
          </a:p>
          <a:p>
            <a:endParaRPr lang="en-GB" dirty="0"/>
          </a:p>
          <a:p>
            <a:r>
              <a:rPr lang="en-GB" dirty="0"/>
              <a:t>This compares to the 2022 Budget of £1.54M and the latest 2022 Forecast deficit of £1.64M.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The Financial Strategy plan is to move post Covid-19 to a sustainable financial position for the Common Fund.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Recovery of Parish Offers with DBF Fees is critical (81% of income).</a:t>
            </a:r>
          </a:p>
        </p:txBody>
      </p:sp>
    </p:spTree>
    <p:extLst>
      <p:ext uri="{BB962C8B-B14F-4D97-AF65-F5344CB8AC3E}">
        <p14:creationId xmlns:p14="http://schemas.microsoft.com/office/powerpoint/2010/main" val="30307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F511-C263-4319-9407-525AB544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175" y="224845"/>
            <a:ext cx="2808362" cy="504056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Budget 2023</a:t>
            </a:r>
          </a:p>
        </p:txBody>
      </p: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436C4472-A9B4-4FE3-9970-2120EDB64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77147"/>
              </p:ext>
            </p:extLst>
          </p:nvPr>
        </p:nvGraphicFramePr>
        <p:xfrm>
          <a:off x="827584" y="764119"/>
          <a:ext cx="6029513" cy="49919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0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430">
                  <a:extLst>
                    <a:ext uri="{9D8B030D-6E8A-4147-A177-3AD203B41FA5}">
                      <a16:colId xmlns:a16="http://schemas.microsoft.com/office/drawing/2014/main" val="4149880297"/>
                    </a:ext>
                  </a:extLst>
                </a:gridCol>
                <a:gridCol w="1235499">
                  <a:extLst>
                    <a:ext uri="{9D8B030D-6E8A-4147-A177-3AD203B41FA5}">
                      <a16:colId xmlns:a16="http://schemas.microsoft.com/office/drawing/2014/main" val="1469776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Budget (£M)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2022F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2023B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55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Parish Offers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7,750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55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DBF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r>
                        <a:rPr lang="en-GB" sz="16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Other*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i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1,707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i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2,002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77"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Total 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9,907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10,452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600" b="1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b="1" i="0" u="sng" dirty="0"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b="1" i="0" u="sng" dirty="0"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900879"/>
                  </a:ext>
                </a:extLst>
              </a:tr>
              <a:tr h="502918"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Clergy stipend &amp; pension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5,798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5,824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89686"/>
                  </a:ext>
                </a:extLst>
              </a:tr>
              <a:tr h="335249">
                <a:tc>
                  <a:txBody>
                    <a:bodyPr/>
                    <a:lstStyle/>
                    <a:p>
                      <a:r>
                        <a:rPr lang="en-GB" sz="1600" b="0" i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Vacancy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1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1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82660"/>
                  </a:ext>
                </a:extLst>
              </a:tr>
              <a:tr h="476477"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Curates stipend &amp; pension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884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9859"/>
                  </a:ext>
                </a:extLst>
              </a:tr>
              <a:tr h="476477"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Other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4,862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5,237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0923"/>
                  </a:ext>
                </a:extLst>
              </a:tr>
              <a:tr h="476477"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Total Expenditure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11,544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i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11,945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79265"/>
                  </a:ext>
                </a:extLst>
              </a:tr>
              <a:tr h="476477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Budgeted Surplus/(Deficit)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i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(1,637)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i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(1,493)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3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83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B5BB-0FAE-4E17-B274-29ED752E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476672"/>
            <a:ext cx="3384376" cy="576064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Key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B17C-93CD-4D89-B4FC-2083AFAD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556792"/>
            <a:ext cx="7560840" cy="4176464"/>
          </a:xfrm>
        </p:spPr>
        <p:txBody>
          <a:bodyPr>
            <a:normAutofit fontScale="25000" lnSpcReduction="20000"/>
          </a:bodyPr>
          <a:lstStyle/>
          <a:p>
            <a:pPr marR="1020" algn="just"/>
            <a:r>
              <a:rPr lang="en-GB" sz="8000" b="0" i="0" u="none" strike="noStrike" baseline="0" dirty="0"/>
              <a:t>2023 Parish Offers of £8.00M, compared to 2022 Forecast of £7.75M, 2021 Actual of £7.88M and the pre-Covid-19 level of £7.79M (after c£0.4M of DBF Fees retained by parishes) </a:t>
            </a:r>
          </a:p>
          <a:p>
            <a:pPr marR="1020" algn="just"/>
            <a:endParaRPr lang="en-GB" sz="8000" dirty="0"/>
          </a:p>
          <a:p>
            <a:pPr marL="400050" marR="1020" lvl="1" indent="0" algn="just">
              <a:buNone/>
            </a:pPr>
            <a:r>
              <a:rPr lang="en-GB" sz="8000" b="0" i="0" u="none" strike="noStrike" baseline="0" dirty="0"/>
              <a:t>- Anticipates recovering parish contributions as churches return towards a steady state.</a:t>
            </a:r>
          </a:p>
          <a:p>
            <a:pPr algn="just"/>
            <a:endParaRPr lang="en-GB" sz="8000" b="0" i="0" u="none" strike="noStrike" baseline="0" dirty="0"/>
          </a:p>
          <a:p>
            <a:pPr marR="1130" algn="just"/>
            <a:r>
              <a:rPr lang="en-GB" sz="8000" b="0" i="0" u="none" strike="noStrike" baseline="0" dirty="0"/>
              <a:t>Average stipendiary clergy posts in 2023 of 160 with a 6% vacancy rate, compared to the 2022 current level of 165 (2021A: 174), with vacancies of 5.4%.</a:t>
            </a:r>
          </a:p>
          <a:p>
            <a:pPr marR="1130" algn="just"/>
            <a:endParaRPr lang="en-GB" sz="8000" dirty="0"/>
          </a:p>
          <a:p>
            <a:pPr marL="0" marR="6770" indent="0" algn="ctr">
              <a:buNone/>
            </a:pPr>
            <a:endParaRPr lang="en-GB" sz="6400" b="0" i="0" u="none" strike="noStrike" baseline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90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B5BB-0FAE-4E17-B274-29ED752E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48680"/>
            <a:ext cx="4752528" cy="576064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Key Assumptions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B17C-93CD-4D89-B4FC-2083AFAD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7344816" cy="381642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GB" sz="3800" b="0" i="0" u="none" strike="noStrike" baseline="0" dirty="0">
                <a:latin typeface="Verdana" panose="020B0604030504040204" pitchFamily="34" charset="0"/>
              </a:rPr>
              <a:t>Diocesan Office staff employed 23 Budget FTEs 47.4 (2022B: 53.5; 2021A: 49.7; 2020A 48.6)</a:t>
            </a:r>
          </a:p>
          <a:p>
            <a:pPr algn="l"/>
            <a:endParaRPr lang="en-GB" sz="3800" dirty="0"/>
          </a:p>
          <a:p>
            <a:pPr marL="400050" lvl="1" indent="0">
              <a:buNone/>
            </a:pPr>
            <a:r>
              <a:rPr lang="en-GB" sz="3800" b="0" i="0" u="none" strike="noStrike" baseline="0" dirty="0">
                <a:latin typeface="Verdana" panose="020B0604030504040204" pitchFamily="34" charset="0"/>
              </a:rPr>
              <a:t>- Staffing has been contained at a time of increasing regulatory requirements.</a:t>
            </a:r>
          </a:p>
          <a:p>
            <a:pPr marL="0" indent="0" algn="l">
              <a:buNone/>
            </a:pPr>
            <a:endParaRPr lang="en-GB" sz="3800" dirty="0"/>
          </a:p>
          <a:p>
            <a:pPr algn="l"/>
            <a:r>
              <a:rPr lang="en-GB" sz="3800" b="0" i="0" u="none" strike="noStrike" baseline="0" dirty="0">
                <a:latin typeface="Verdana" panose="020B0604030504040204" pitchFamily="34" charset="0"/>
              </a:rPr>
              <a:t> </a:t>
            </a:r>
            <a:r>
              <a:rPr lang="en-US" sz="3800" b="0" i="0" u="none" strike="noStrike" baseline="0" dirty="0">
                <a:latin typeface="Verdana" panose="020B0604030504040204" pitchFamily="34" charset="0"/>
              </a:rPr>
              <a:t>The Diocesan Office headcount now includes 5.8 FTE staff (2022B: 12) on the DBF payroll who are not funded by the Common Fund (inc. Generous Giving Officer)</a:t>
            </a:r>
          </a:p>
          <a:p>
            <a:pPr algn="l"/>
            <a:endParaRPr lang="en-US" sz="38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Parsonage repair and maintenance is maintained at 2022’s budgeted level of £750K (including insurance)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£500K additional work budgeted </a:t>
            </a:r>
            <a:r>
              <a:rPr lang="en-GB" sz="3800" dirty="0">
                <a:solidFill>
                  <a:prstClr val="black"/>
                </a:solidFill>
              </a:rPr>
              <a:t>for 2023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for major capital parsonage expenditure </a:t>
            </a:r>
          </a:p>
          <a:p>
            <a:pPr algn="l"/>
            <a:endParaRPr lang="en-GB" sz="2600" b="0" i="0" u="none" strike="noStrike" baseline="0" dirty="0">
              <a:latin typeface="Verdana" panose="020B0604030504040204" pitchFamily="34" charset="0"/>
            </a:endParaRPr>
          </a:p>
          <a:p>
            <a:pPr algn="l"/>
            <a:endParaRPr lang="en-GB" sz="8000" dirty="0"/>
          </a:p>
          <a:p>
            <a:pPr algn="l"/>
            <a:endParaRPr lang="en-GB" sz="8000" dirty="0"/>
          </a:p>
          <a:p>
            <a:pPr algn="just"/>
            <a:endParaRPr lang="en-GB" sz="6400" b="0" i="0" u="none" strike="noStrike" baseline="0" dirty="0"/>
          </a:p>
          <a:p>
            <a:pPr marL="0" marR="6770" indent="0" algn="ctr">
              <a:buNone/>
            </a:pPr>
            <a:endParaRPr lang="en-GB" sz="6400" b="0" i="0" u="none" strike="noStrike" baseline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3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4EC1-B3E1-4325-A33F-C3588DEA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548680"/>
            <a:ext cx="4896144" cy="54081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AA272F"/>
                </a:solidFill>
              </a:rPr>
              <a:t>Liquidity/ Going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9C4B-0601-4E66-BEC9-E43EF79F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89490"/>
            <a:ext cx="7560840" cy="45717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900" dirty="0"/>
              <a:t>The 2023 budget forecasts the Common Fund will reduce to £3.7M by the end of 2023. This is below the policy of a minimum of £5M and excludes the proportion of any fall in market investments which currently stands at c£1m</a:t>
            </a:r>
          </a:p>
          <a:p>
            <a:endParaRPr lang="en-GB" sz="2900" dirty="0"/>
          </a:p>
          <a:p>
            <a:pPr marL="400050" lvl="1" indent="0">
              <a:buNone/>
            </a:pPr>
            <a:r>
              <a:rPr lang="en-GB" sz="2700" dirty="0"/>
              <a:t>- A time where reserves are needed to be used. </a:t>
            </a:r>
          </a:p>
          <a:p>
            <a:endParaRPr lang="en-GB" sz="2900" dirty="0"/>
          </a:p>
          <a:p>
            <a:r>
              <a:rPr lang="en-GB" sz="2900" dirty="0"/>
              <a:t>Projected cash balance at 31 December 2023 of £3.8M, which compares to the liquidity policy minimum of £5.25M.</a:t>
            </a:r>
          </a:p>
          <a:p>
            <a:endParaRPr lang="en-GB" sz="2900" dirty="0"/>
          </a:p>
          <a:p>
            <a:r>
              <a:rPr lang="en-GB" sz="2900" dirty="0"/>
              <a:t>Net cash outflow of £2.9M projected for 2023.</a:t>
            </a:r>
          </a:p>
          <a:p>
            <a:pPr marL="0" indent="0">
              <a:buNone/>
            </a:pPr>
            <a:endParaRPr lang="en-GB" sz="2900" dirty="0"/>
          </a:p>
          <a:p>
            <a:pPr marL="285750"/>
            <a:r>
              <a:rPr lang="en-GB" sz="2900" dirty="0"/>
              <a:t>£7.8M proceeds from property disposals (including Upper Beckenham for c£4.5M which will be re-invested in market investments).</a:t>
            </a:r>
          </a:p>
          <a:p>
            <a:pPr marL="285750"/>
            <a:endParaRPr lang="en-GB" sz="2900" dirty="0"/>
          </a:p>
          <a:p>
            <a:pPr marL="285750"/>
            <a:r>
              <a:rPr lang="en-GB" sz="2900" dirty="0"/>
              <a:t>£1.6M expenditure on property additions and capital expenditure and £2.2M on projects.</a:t>
            </a:r>
          </a:p>
        </p:txBody>
      </p:sp>
    </p:spTree>
    <p:extLst>
      <p:ext uri="{BB962C8B-B14F-4D97-AF65-F5344CB8AC3E}">
        <p14:creationId xmlns:p14="http://schemas.microsoft.com/office/powerpoint/2010/main" val="116046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A263-28A7-447B-A375-4DC40BCC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88640"/>
            <a:ext cx="3384376" cy="504056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Cashflow 2023</a:t>
            </a:r>
          </a:p>
        </p:txBody>
      </p: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22947448-C7D7-47D5-A1BA-EC835BCEA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744677"/>
              </p:ext>
            </p:extLst>
          </p:nvPr>
        </p:nvGraphicFramePr>
        <p:xfrm>
          <a:off x="899592" y="710258"/>
          <a:ext cx="5400600" cy="505827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i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Cashflow (£K)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i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Operating Deficit on Common Fund (before property capitalisations)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effectLst/>
                          <a:latin typeface="Arial" panose="020B0604020202020204" pitchFamily="34" charset="0"/>
                        </a:rPr>
                        <a:t>(1,493)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3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Capitalised property expenditure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sng" strike="noStrike" dirty="0">
                          <a:effectLst/>
                          <a:latin typeface="Arial" panose="020B0604020202020204" pitchFamily="34" charset="0"/>
                        </a:rPr>
                        <a:t>(250)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 Cashflow on Common Fund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(1,743)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1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Property Disposals </a:t>
                      </a:r>
                      <a:endParaRPr lang="en-GB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7,813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Property Additions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(1,625)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Capital Expenditure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(2,126)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Investment in Market Portfolio</a:t>
                      </a:r>
                      <a:endParaRPr lang="en-GB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(4,500)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140027"/>
                  </a:ext>
                </a:extLst>
              </a:tr>
              <a:tr h="355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Restricted Expenditure/Contingency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sng" strike="noStrike" dirty="0">
                          <a:effectLst/>
                          <a:latin typeface="Arial" panose="020B0604020202020204" pitchFamily="34" charset="0"/>
                        </a:rPr>
                        <a:t>(750)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25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 Cash Outflow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(2,931)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Cash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b/f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(forecast 1/1)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sng" strike="noStrike" dirty="0">
                          <a:effectLst/>
                          <a:latin typeface="Arial" panose="020B0604020202020204" pitchFamily="34" charset="0"/>
                        </a:rPr>
                        <a:t>6,799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Cash c/f (31/12)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effectLst/>
                          <a:latin typeface="Arial" panose="020B0604020202020204" pitchFamily="34" charset="0"/>
                        </a:rPr>
                        <a:t>3,868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023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00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1A7D-455C-4C4C-9F14-D9F9D091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006855"/>
            <a:ext cx="4032048" cy="468802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BECE-CB1C-4882-A181-9EC55A56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84" y="1628800"/>
            <a:ext cx="7344000" cy="4078329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Budget continues to be impacted by the Covid-19 pandemic and the Cost of Living Crisis.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Actions in last three years to manage our financial situation together, together with national assistance, provides confidence in ability to contain deficit.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Our worst case is fundable, if necessary.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endParaRPr kumimoji="0" lang="en-GB" b="0" i="0" u="non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We seek a financially sustainable model of mission for the Diocese going forward.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7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4F6D-1F00-450B-A055-EC0E5FDF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2564904"/>
            <a:ext cx="5040560" cy="612817"/>
          </a:xfrm>
        </p:spPr>
        <p:txBody>
          <a:bodyPr/>
          <a:lstStyle/>
          <a:p>
            <a:r>
              <a:rPr lang="en-GB" sz="3600" dirty="0">
                <a:solidFill>
                  <a:srgbClr val="AA272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030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4F6D-1F00-450B-A055-EC0E5FDF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420888"/>
            <a:ext cx="5832648" cy="612817"/>
          </a:xfrm>
        </p:spPr>
        <p:txBody>
          <a:bodyPr/>
          <a:lstStyle/>
          <a:p>
            <a:r>
              <a:rPr lang="en-GB" sz="3600" dirty="0">
                <a:solidFill>
                  <a:srgbClr val="AA272F"/>
                </a:solidFill>
              </a:rPr>
              <a:t>GENEROUS GIVING</a:t>
            </a:r>
          </a:p>
        </p:txBody>
      </p:sp>
    </p:spTree>
    <p:extLst>
      <p:ext uri="{BB962C8B-B14F-4D97-AF65-F5344CB8AC3E}">
        <p14:creationId xmlns:p14="http://schemas.microsoft.com/office/powerpoint/2010/main" val="406771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D90A-0251-4158-B229-26CE6567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412776"/>
            <a:ext cx="4464096" cy="54081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AA272F"/>
                </a:solidFill>
              </a:rPr>
              <a:t>G</a:t>
            </a:r>
            <a:r>
              <a:rPr lang="en-GB" dirty="0" err="1">
                <a:solidFill>
                  <a:srgbClr val="AA272F"/>
                </a:solidFill>
              </a:rPr>
              <a:t>enerous</a:t>
            </a:r>
            <a:r>
              <a:rPr lang="en-GB" dirty="0">
                <a:solidFill>
                  <a:srgbClr val="AA272F"/>
                </a:solidFill>
              </a:rPr>
              <a:t> Giving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BBE4-9C7A-403C-AE93-283385AF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Update on Parish Giving Scheme</a:t>
            </a:r>
          </a:p>
          <a:p>
            <a:endParaRPr lang="en-US" sz="2800" dirty="0"/>
          </a:p>
          <a:p>
            <a:r>
              <a:rPr lang="en-US" sz="2800" dirty="0"/>
              <a:t>Digital giving update</a:t>
            </a:r>
          </a:p>
          <a:p>
            <a:endParaRPr lang="en-US" sz="2800" dirty="0"/>
          </a:p>
          <a:p>
            <a:r>
              <a:rPr lang="en-US" sz="2800" dirty="0"/>
              <a:t>Questions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040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4F6D-1F00-450B-A055-EC0E5FDF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420888"/>
            <a:ext cx="5040560" cy="612817"/>
          </a:xfrm>
        </p:spPr>
        <p:txBody>
          <a:bodyPr/>
          <a:lstStyle/>
          <a:p>
            <a:r>
              <a:rPr lang="en-GB" sz="3600" dirty="0">
                <a:solidFill>
                  <a:srgbClr val="AA272F"/>
                </a:solidFill>
              </a:rPr>
              <a:t>FINANCE UPDATE</a:t>
            </a:r>
          </a:p>
        </p:txBody>
      </p:sp>
    </p:spTree>
    <p:extLst>
      <p:ext uri="{BB962C8B-B14F-4D97-AF65-F5344CB8AC3E}">
        <p14:creationId xmlns:p14="http://schemas.microsoft.com/office/powerpoint/2010/main" val="440531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F608-7BFE-E900-8912-2E971891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0" y="2564904"/>
            <a:ext cx="7344000" cy="3672408"/>
          </a:xfrm>
        </p:spPr>
        <p:txBody>
          <a:bodyPr/>
          <a:lstStyle/>
          <a:p>
            <a:r>
              <a:rPr lang="en-GB" dirty="0"/>
              <a:t>Number of parishes signed up:             24</a:t>
            </a:r>
          </a:p>
          <a:p>
            <a:endParaRPr lang="en-GB" dirty="0"/>
          </a:p>
          <a:p>
            <a:r>
              <a:rPr lang="en-GB" dirty="0"/>
              <a:t>Donations in 2022 to date:                  £111,002</a:t>
            </a:r>
          </a:p>
          <a:p>
            <a:endParaRPr lang="en-GB" dirty="0"/>
          </a:p>
          <a:p>
            <a:r>
              <a:rPr lang="en-GB" dirty="0"/>
              <a:t>Average weekly gift (ex gift aid):         £27.55</a:t>
            </a:r>
          </a:p>
          <a:p>
            <a:endParaRPr lang="en-GB" dirty="0"/>
          </a:p>
          <a:p>
            <a:r>
              <a:rPr lang="en-GB" dirty="0"/>
              <a:t>Average weekly gift, Diocese:	         £16.00</a:t>
            </a:r>
          </a:p>
        </p:txBody>
      </p:sp>
      <p:pic>
        <p:nvPicPr>
          <p:cNvPr id="4" name="Picture 3" descr="A picture containing icon">
            <a:extLst>
              <a:ext uri="{FF2B5EF4-FFF2-40B4-BE49-F238E27FC236}">
                <a16:creationId xmlns:a16="http://schemas.microsoft.com/office/drawing/2014/main" id="{CAA09170-720B-D404-9927-0C17591DA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744416" cy="125594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8C1AB98-F511-2BFD-6572-A4028141F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35" y="5085184"/>
            <a:ext cx="1728192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26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F608-7BFE-E900-8912-2E971891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0" y="2564904"/>
            <a:ext cx="7344000" cy="3672408"/>
          </a:xfrm>
        </p:spPr>
        <p:txBody>
          <a:bodyPr/>
          <a:lstStyle/>
          <a:p>
            <a:r>
              <a:rPr lang="en-GB" sz="2800" dirty="0"/>
              <a:t>Annual Inflationary Increase – 90% are agreeing to increase </a:t>
            </a:r>
          </a:p>
          <a:p>
            <a:endParaRPr lang="en-GB" sz="2800" dirty="0"/>
          </a:p>
          <a:p>
            <a:r>
              <a:rPr lang="en-GB" sz="2800" dirty="0"/>
              <a:t>Facility for one off donations coming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picture containing icon">
            <a:extLst>
              <a:ext uri="{FF2B5EF4-FFF2-40B4-BE49-F238E27FC236}">
                <a16:creationId xmlns:a16="http://schemas.microsoft.com/office/drawing/2014/main" id="{CAA09170-720B-D404-9927-0C17591DA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744416" cy="125594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8C1AB98-F511-2BFD-6572-A4028141F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35" y="5085184"/>
            <a:ext cx="1728192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54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A696-3A76-E07B-65FE-96029054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92" y="404664"/>
            <a:ext cx="7344000" cy="900849"/>
          </a:xfrm>
        </p:spPr>
        <p:txBody>
          <a:bodyPr wrap="square" anchor="t">
            <a:normAutofit/>
          </a:bodyPr>
          <a:lstStyle/>
          <a:p>
            <a:pPr algn="ctr"/>
            <a:r>
              <a:rPr lang="en-GB" dirty="0">
                <a:solidFill>
                  <a:srgbClr val="AA272F"/>
                </a:solidFill>
              </a:rPr>
              <a:t>Digital Giving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4416A-449F-AD09-FA22-F6557088AB43}"/>
              </a:ext>
            </a:extLst>
          </p:cNvPr>
          <p:cNvSpPr txBox="1"/>
          <p:nvPr/>
        </p:nvSpPr>
        <p:spPr>
          <a:xfrm>
            <a:off x="208092" y="1213008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Total donations/		2021		£108,769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payments 			2020		£78,497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			2019		£26,775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No. transactions		2021		8,400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			2020		4,624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			2019		1,819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Churches with		2021		66 (31%)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Active accounts		2020		65 (30%)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			2019		31 (14%)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41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951F-73ED-C0C5-18A0-11594759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64705"/>
            <a:ext cx="7344000" cy="100811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AA272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Digital Giving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67B737-9E0D-3827-6344-2662542A5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57" y="1700807"/>
            <a:ext cx="8574686" cy="3456386"/>
          </a:xfrm>
          <a:prstGeom prst="rect">
            <a:avLst/>
          </a:prstGeom>
          <a:ln>
            <a:solidFill>
              <a:srgbClr val="AA272F"/>
            </a:solidFill>
          </a:ln>
        </p:spPr>
      </p:pic>
    </p:spTree>
    <p:extLst>
      <p:ext uri="{BB962C8B-B14F-4D97-AF65-F5344CB8AC3E}">
        <p14:creationId xmlns:p14="http://schemas.microsoft.com/office/powerpoint/2010/main" val="1998892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A696-3A76-E07B-65FE-96029054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692696"/>
            <a:ext cx="7344000" cy="61613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AA272F"/>
                </a:solidFill>
              </a:rPr>
              <a:t>Training opportunity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28012A-D3EE-0F26-C1F0-D7469E0D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7544"/>
            <a:ext cx="2448272" cy="26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D7F912-907F-593B-4DA8-7DC9FE82F053}"/>
              </a:ext>
            </a:extLst>
          </p:cNvPr>
          <p:cNvSpPr txBox="1"/>
          <p:nvPr/>
        </p:nvSpPr>
        <p:spPr>
          <a:xfrm>
            <a:off x="3923928" y="2060848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Wednesday 7 December, 2.00pm</a:t>
            </a:r>
          </a:p>
          <a:p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Thursday 8 December, 7.00pm</a:t>
            </a:r>
          </a:p>
          <a:p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b="1" dirty="0">
                <a:solidFill>
                  <a:srgbClr val="AA27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 Zoom</a:t>
            </a:r>
            <a:endParaRPr lang="en-GB" sz="2400" b="1" dirty="0">
              <a:solidFill>
                <a:srgbClr val="AA272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3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4F6D-1F00-450B-A055-EC0E5FDF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2564904"/>
            <a:ext cx="5040560" cy="612817"/>
          </a:xfrm>
        </p:spPr>
        <p:txBody>
          <a:bodyPr/>
          <a:lstStyle/>
          <a:p>
            <a:r>
              <a:rPr lang="en-GB" sz="3600" dirty="0">
                <a:solidFill>
                  <a:srgbClr val="AA272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3284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BB47-CE1B-4894-BC6F-07D49CDB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916832"/>
            <a:ext cx="7344000" cy="9008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AA272F"/>
                </a:solidFill>
              </a:rPr>
              <a:t>Liz Mullins</a:t>
            </a:r>
            <a:br>
              <a:rPr lang="en-US" dirty="0">
                <a:solidFill>
                  <a:srgbClr val="AA272F"/>
                </a:solidFill>
              </a:rPr>
            </a:br>
            <a:r>
              <a:rPr lang="en-US" sz="2000" dirty="0">
                <a:solidFill>
                  <a:srgbClr val="AA272F"/>
                </a:solidFill>
              </a:rPr>
              <a:t>Generous Giving Adviser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FF0C-70B1-4F69-93D0-17454F2B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3140968"/>
            <a:ext cx="7344000" cy="127001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hlinkClick r:id="rId2"/>
              </a:rPr>
              <a:t>liz.mullins@rochester.anglican.org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07917 739924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47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4F6D-1F00-450B-A055-EC0E5FDF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420888"/>
            <a:ext cx="5832648" cy="612817"/>
          </a:xfrm>
        </p:spPr>
        <p:txBody>
          <a:bodyPr/>
          <a:lstStyle/>
          <a:p>
            <a:r>
              <a:rPr lang="en-GB" sz="3600" dirty="0">
                <a:solidFill>
                  <a:srgbClr val="AA272F"/>
                </a:solidFill>
              </a:rPr>
              <a:t>INDICATIVE OFFERS</a:t>
            </a:r>
          </a:p>
        </p:txBody>
      </p:sp>
    </p:spTree>
    <p:extLst>
      <p:ext uri="{BB962C8B-B14F-4D97-AF65-F5344CB8AC3E}">
        <p14:creationId xmlns:p14="http://schemas.microsoft.com/office/powerpoint/2010/main" val="1480640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CEF252-DD13-40A8-8914-F5774DA5B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060848"/>
            <a:ext cx="7343775" cy="2079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12881-7AE0-4992-8C91-48E14AD582CA}"/>
              </a:ext>
            </a:extLst>
          </p:cNvPr>
          <p:cNvSpPr txBox="1"/>
          <p:nvPr/>
        </p:nvSpPr>
        <p:spPr>
          <a:xfrm>
            <a:off x="2951820" y="1124744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AA272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Indicative Offer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51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876B-A270-50C1-EE60-908CAA5E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AA272F"/>
                </a:solidFill>
              </a:rPr>
              <a:t>Indicative Offer System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D6CF-8A12-2B46-5554-AB4021435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900" dirty="0"/>
              <a:t>Wider mission now calculated as 10% of gross income from prior year as reported on annual Finance Returns.</a:t>
            </a:r>
          </a:p>
          <a:p>
            <a:endParaRPr lang="en-GB" sz="1900" dirty="0"/>
          </a:p>
          <a:p>
            <a:r>
              <a:rPr lang="en-GB" sz="1900" dirty="0"/>
              <a:t>Removed all minor adjustments from IO calculation e.g. for associated costs. Benefice can adjust themselves when considering their offer.</a:t>
            </a:r>
          </a:p>
          <a:p>
            <a:endParaRPr lang="en-GB" sz="1900" dirty="0"/>
          </a:p>
          <a:p>
            <a:r>
              <a:rPr lang="en-GB" sz="1900" dirty="0"/>
              <a:t>10% of unrestricted legacies in year of gift (not smoothed as before).</a:t>
            </a:r>
          </a:p>
          <a:p>
            <a:endParaRPr lang="en-GB" sz="1900" dirty="0"/>
          </a:p>
          <a:p>
            <a:r>
              <a:rPr lang="en-GB" sz="1900" dirty="0"/>
              <a:t>Gross income cap removed but still provided as a guide for low income benefices.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3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5DE270A-9123-4C62-8A03-1FA3ACD4BAF9}"/>
              </a:ext>
            </a:extLst>
          </p:cNvPr>
          <p:cNvSpPr txBox="1"/>
          <p:nvPr/>
        </p:nvSpPr>
        <p:spPr>
          <a:xfrm>
            <a:off x="827584" y="5301208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https://www.rochester.anglican.org/about-us/annual-report-and-accounts/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04AD1-2F40-6D30-91E8-F94C10100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60648"/>
            <a:ext cx="3958850" cy="514029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9195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B002-7315-4516-B55B-856B1DA8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980728"/>
            <a:ext cx="6654861" cy="504056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Support Cost for Benefices – 2023 </a:t>
            </a:r>
            <a:br>
              <a:rPr lang="en-GB" dirty="0">
                <a:solidFill>
                  <a:srgbClr val="AA272F"/>
                </a:solidFill>
              </a:rPr>
            </a:br>
            <a:endParaRPr lang="en-GB" dirty="0">
              <a:solidFill>
                <a:srgbClr val="AA272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8848B-D854-4BEF-9243-CC0DFB02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4248472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Ministry Cost (Full-time Incumbent)*				£45,775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Diocesan Support Costs (2022: £12,147) 			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£11,541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							         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£57,316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Ministry Cost and Diocesan Support Costs 		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£57K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Average contribution required to cover costs of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Future Ministry, Wider Diocesan Mission and National CofE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£15K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Net average contribution required to support parishes unable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to cover fully the c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ost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 of a Full-time Incumbent and Diocesan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Parish Support Costs 						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£12K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cs typeface="Tahoma" pitchFamily="34" charset="0"/>
              </a:rPr>
              <a:t>C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ontribution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 required from a Benefice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         	        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£84k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endParaRPr lang="en-GB" sz="1700" i="1" dirty="0">
              <a:solidFill>
                <a:prstClr val="black"/>
              </a:solidFill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Tx/>
              <a:buNone/>
              <a:tabLst/>
              <a:defRPr/>
            </a:pPr>
            <a:r>
              <a:rPr lang="en-GB" sz="1700" i="1" dirty="0">
                <a:solidFill>
                  <a:prstClr val="black"/>
                </a:solidFill>
                <a:cs typeface="Tahoma" pitchFamily="34" charset="0"/>
              </a:rPr>
              <a:t>*Clergy Stipend 3 months at £27,805 and 9 months at £29,195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174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0EDE-AE3F-4FAF-8B23-AD529B1D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764704"/>
            <a:ext cx="3960440" cy="504056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Parish Offer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B8C8-5ABF-4520-B38A-E51F192D4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484784"/>
            <a:ext cx="7344000" cy="4078329"/>
          </a:xfrm>
        </p:spPr>
        <p:txBody>
          <a:bodyPr>
            <a:normAutofit fontScale="77500" lnSpcReduction="20000"/>
          </a:bodyPr>
          <a:lstStyle/>
          <a:p>
            <a:r>
              <a:rPr lang="en-GB" sz="2200" dirty="0"/>
              <a:t>Calculation of the Indicative Offer </a:t>
            </a:r>
          </a:p>
          <a:p>
            <a:pPr marL="400050" lvl="1" indent="0">
              <a:buNone/>
            </a:pPr>
            <a:r>
              <a:rPr lang="en-GB" sz="2200" b="1" dirty="0"/>
              <a:t>- By 31 October 2022</a:t>
            </a:r>
          </a:p>
          <a:p>
            <a:endParaRPr lang="en-GB" sz="2200" dirty="0"/>
          </a:p>
          <a:p>
            <a:r>
              <a:rPr lang="en-GB" sz="2200" dirty="0"/>
              <a:t>A formal resolution by the respective PCC(s) and submission of Parish Offer</a:t>
            </a:r>
          </a:p>
          <a:p>
            <a:r>
              <a:rPr lang="en-GB" sz="2200" b="1" dirty="0"/>
              <a:t>- by end November, if possible</a:t>
            </a:r>
          </a:p>
          <a:p>
            <a:endParaRPr lang="en-GB" sz="2200" dirty="0"/>
          </a:p>
          <a:p>
            <a:r>
              <a:rPr lang="en-GB" sz="2200" dirty="0"/>
              <a:t>Scrutiny of Parish Offers by an Parish Offer Review Panel</a:t>
            </a:r>
          </a:p>
          <a:p>
            <a:pPr marL="400050" lvl="1" indent="0">
              <a:buNone/>
            </a:pPr>
            <a:r>
              <a:rPr lang="en-GB" sz="2200" b="1" dirty="0"/>
              <a:t>- early 2023</a:t>
            </a:r>
          </a:p>
          <a:p>
            <a:endParaRPr lang="en-GB" sz="2200" dirty="0"/>
          </a:p>
          <a:p>
            <a:r>
              <a:rPr lang="en-GB" sz="2200" dirty="0"/>
              <a:t>Preparation of regular and accurate reports to Bishop’s Council</a:t>
            </a:r>
          </a:p>
          <a:p>
            <a:endParaRPr lang="en-GB" sz="2200" dirty="0"/>
          </a:p>
          <a:p>
            <a:r>
              <a:rPr lang="en-GB" sz="2200" dirty="0"/>
              <a:t>Holding everyone accountable for the delivery of Parish Offers and the fair use of resources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b="1" dirty="0"/>
          </a:p>
          <a:p>
            <a:pPr marL="0" indent="0" algn="ctr">
              <a:buNone/>
            </a:pPr>
            <a:r>
              <a:rPr lang="en-GB" sz="2200" b="1" dirty="0"/>
              <a:t>The aspiration is that each benefice meets its combined Indicative Offer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37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4F6D-1F00-450B-A055-EC0E5FDF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348880"/>
            <a:ext cx="5832648" cy="612817"/>
          </a:xfrm>
        </p:spPr>
        <p:txBody>
          <a:bodyPr/>
          <a:lstStyle/>
          <a:p>
            <a:r>
              <a:rPr lang="en-GB" sz="3600" dirty="0">
                <a:solidFill>
                  <a:srgbClr val="AA272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24621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4F6D-1F00-450B-A055-EC0E5FDF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348880"/>
            <a:ext cx="5832648" cy="612817"/>
          </a:xfrm>
        </p:spPr>
        <p:txBody>
          <a:bodyPr/>
          <a:lstStyle/>
          <a:p>
            <a:r>
              <a:rPr lang="en-GB" sz="3600" dirty="0">
                <a:solidFill>
                  <a:srgbClr val="AA272F"/>
                </a:solidFill>
              </a:rPr>
              <a:t>TIMETABLE</a:t>
            </a:r>
          </a:p>
        </p:txBody>
      </p:sp>
    </p:spTree>
    <p:extLst>
      <p:ext uri="{BB962C8B-B14F-4D97-AF65-F5344CB8AC3E}">
        <p14:creationId xmlns:p14="http://schemas.microsoft.com/office/powerpoint/2010/main" val="2036896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3837-5461-4B16-B675-A528C933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836712"/>
            <a:ext cx="7344000" cy="900849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Year-end 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3524E-1077-4FCE-B181-3DB7EFE4B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556792"/>
            <a:ext cx="7344000" cy="4078329"/>
          </a:xfrm>
        </p:spPr>
        <p:txBody>
          <a:bodyPr>
            <a:normAutofit/>
          </a:bodyPr>
          <a:lstStyle/>
          <a:p>
            <a:r>
              <a:rPr lang="en-GB" dirty="0"/>
              <a:t>By end Nov 22 - Parish Offers</a:t>
            </a:r>
          </a:p>
          <a:p>
            <a:endParaRPr lang="en-GB" dirty="0"/>
          </a:p>
          <a:p>
            <a:r>
              <a:rPr lang="en-GB" dirty="0"/>
              <a:t>Fri 9 Dec 22 – Final Payments</a:t>
            </a:r>
          </a:p>
          <a:p>
            <a:endParaRPr lang="en-GB" dirty="0"/>
          </a:p>
          <a:p>
            <a:r>
              <a:rPr lang="en-GB" dirty="0"/>
              <a:t>Wed 28 Dec 22 – Final DD Collections </a:t>
            </a:r>
          </a:p>
          <a:p>
            <a:endParaRPr lang="en-GB" dirty="0"/>
          </a:p>
          <a:p>
            <a:r>
              <a:rPr lang="en-GB" dirty="0"/>
              <a:t>By Fri 6 Jan 23 - Statements on the DLF and </a:t>
            </a:r>
          </a:p>
          <a:p>
            <a:pPr marL="0" indent="0">
              <a:buNone/>
            </a:pPr>
            <a:r>
              <a:rPr lang="en-GB" dirty="0"/>
              <a:t>					CRF accounts </a:t>
            </a:r>
          </a:p>
          <a:p>
            <a:endParaRPr lang="en-GB" dirty="0"/>
          </a:p>
          <a:p>
            <a:r>
              <a:rPr lang="en-GB" dirty="0"/>
              <a:t>Wed 11 Jan 23– Final date for Parish Offer update 				for Jan DD collection</a:t>
            </a:r>
          </a:p>
          <a:p>
            <a:endParaRPr lang="en-GB" dirty="0"/>
          </a:p>
          <a:p>
            <a:r>
              <a:rPr lang="en-GB" dirty="0"/>
              <a:t>By end Jan 23 – 4th Quarter DBF Fees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11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5C7A-8BF3-4820-97CD-527A13FA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052736"/>
            <a:ext cx="4104456" cy="576064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2023 Year-end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5DE3-5B09-4F73-8EA0-197FEA22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64" y="2132856"/>
            <a:ext cx="7848472" cy="2016224"/>
          </a:xfrm>
        </p:spPr>
        <p:txBody>
          <a:bodyPr/>
          <a:lstStyle/>
          <a:p>
            <a:r>
              <a:rPr lang="en-GB" dirty="0"/>
              <a:t>By 31 May 23 – Report &amp; Accounts/APCM/Finance Return</a:t>
            </a:r>
          </a:p>
          <a:p>
            <a:endParaRPr lang="en-GB" dirty="0"/>
          </a:p>
          <a:p>
            <a:r>
              <a:rPr lang="en-GB" dirty="0"/>
              <a:t>By 30 June 23 – Send Report &amp; Accounts to Diocese</a:t>
            </a:r>
          </a:p>
          <a:p>
            <a:endParaRPr lang="en-GB" dirty="0"/>
          </a:p>
          <a:p>
            <a:r>
              <a:rPr lang="en-GB" dirty="0"/>
              <a:t>Early Oct 23 – Publish Indicative Offers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32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4F6D-1F00-450B-A055-EC0E5FDF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348880"/>
            <a:ext cx="5832648" cy="612817"/>
          </a:xfrm>
        </p:spPr>
        <p:txBody>
          <a:bodyPr/>
          <a:lstStyle/>
          <a:p>
            <a:r>
              <a:rPr lang="en-GB" sz="3600" dirty="0">
                <a:solidFill>
                  <a:srgbClr val="AA272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8268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ED15-4E1D-4A96-82CF-9EF4D5CE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692696"/>
            <a:ext cx="1799800" cy="540810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B948-84B6-49B7-BE22-5D896FE1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100692" cy="455944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Working towards a financially sustainable model of mission for the Diocese.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This should entail progressive narrowing of the gap between income and expenditure to steady state but should include targeted investment.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Budget continues to be impacted by the Covid-19 pandemic and the Cost of Living crisis.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A272F"/>
              </a:buClr>
              <a:buSzPct val="105000"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ahoma" pitchFamily="34" charset="0"/>
              </a:rPr>
              <a:t>Importance of Indicative Offers 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28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7784" y="796670"/>
            <a:ext cx="3168352" cy="504056"/>
          </a:xfrm>
        </p:spPr>
        <p:txBody>
          <a:bodyPr/>
          <a:lstStyle/>
          <a:p>
            <a:r>
              <a:rPr lang="en-GB" dirty="0">
                <a:solidFill>
                  <a:srgbClr val="AA272F"/>
                </a:solidFill>
              </a:rPr>
              <a:t>2022 Forecast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300726"/>
            <a:ext cx="8568952" cy="42565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b="1" dirty="0"/>
          </a:p>
          <a:p>
            <a:r>
              <a:rPr lang="en-GB" dirty="0"/>
              <a:t>Forecast £1.64M v Budgeted deficit £1.54M</a:t>
            </a:r>
          </a:p>
          <a:p>
            <a:pPr marL="400050" lvl="1" indent="0">
              <a:buNone/>
            </a:pPr>
            <a:endParaRPr lang="en-GB" sz="2000" dirty="0"/>
          </a:p>
          <a:p>
            <a:pPr lvl="1" indent="-342900">
              <a:buFontTx/>
              <a:buChar char="-"/>
            </a:pPr>
            <a:r>
              <a:rPr lang="en-US" sz="2000" dirty="0"/>
              <a:t>Stipends and Staff Salaries increased by 2% in April 2022 compared to the 22 Budget 1% increase; additional cost of £84K.</a:t>
            </a:r>
          </a:p>
          <a:p>
            <a:pPr marL="400050" lvl="1" indent="0">
              <a:buNone/>
            </a:pPr>
            <a:endParaRPr lang="en-GB" dirty="0"/>
          </a:p>
          <a:p>
            <a:r>
              <a:rPr lang="en-GB" dirty="0"/>
              <a:t>Parish Offers 2022 forecast </a:t>
            </a:r>
            <a:r>
              <a:rPr lang="en-GB" u="sng" dirty="0"/>
              <a:t>£7.75M</a:t>
            </a:r>
            <a:r>
              <a:rPr lang="en-GB" dirty="0"/>
              <a:t>  (-£500K on 22B of £8.25M) 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  <a:p>
            <a:pPr lvl="1"/>
            <a:r>
              <a:rPr lang="en-GB" sz="2000" dirty="0"/>
              <a:t>21A: £7.88M</a:t>
            </a:r>
          </a:p>
          <a:p>
            <a:pPr lvl="1"/>
            <a:r>
              <a:rPr lang="en-GB" sz="2000" dirty="0"/>
              <a:t>20A: £8.39M</a:t>
            </a:r>
          </a:p>
          <a:p>
            <a:pPr lvl="1"/>
            <a:r>
              <a:rPr lang="en-GB" sz="2000" dirty="0"/>
              <a:t>19A: £8.79M*</a:t>
            </a:r>
          </a:p>
          <a:p>
            <a:pPr lvl="1"/>
            <a:endParaRPr lang="en-GB" sz="2000" dirty="0"/>
          </a:p>
          <a:p>
            <a:r>
              <a:rPr lang="en-GB" dirty="0"/>
              <a:t>To July 2022, fall of 10.4% on 2019 levels compared to 8.1% average CofE.</a:t>
            </a:r>
          </a:p>
          <a:p>
            <a:endParaRPr lang="en-GB" sz="1600" b="1" i="1" dirty="0"/>
          </a:p>
          <a:p>
            <a:pPr marL="457200" lvl="1" indent="0">
              <a:buNone/>
            </a:pPr>
            <a:r>
              <a:rPr lang="en-GB" sz="1600" i="1" dirty="0"/>
              <a:t>*after DBF Fees</a:t>
            </a:r>
          </a:p>
          <a:p>
            <a:endParaRPr lang="en-GB" sz="2800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3329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DD1E-3940-F50B-DC4B-924CCFB23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64807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AA272F"/>
                </a:solidFill>
              </a:rPr>
              <a:t>Hardship Grants for Clergy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F4825-7FE2-F492-1FCD-3099FD6D7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04864"/>
            <a:ext cx="7918648" cy="3600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£300 per clergy household offered March 2022.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Funded by Designated Ministry and Mission Support Fund.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91 clergy households applied (out of 230 eligible)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£340 per clergy household offered October 2022.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Funded by £64k grant from Church Commissioners’ Ministry Hardship Fund. </a:t>
            </a:r>
          </a:p>
        </p:txBody>
      </p:sp>
    </p:spTree>
    <p:extLst>
      <p:ext uri="{BB962C8B-B14F-4D97-AF65-F5344CB8AC3E}">
        <p14:creationId xmlns:p14="http://schemas.microsoft.com/office/powerpoint/2010/main" val="425115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438F-480C-7A2B-F1A2-8F0989A0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AA272F"/>
                </a:solidFill>
              </a:rPr>
              <a:t>Energy Support Costs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AA53-6978-957A-A4B7-AF7184F34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Fund totalling £549k made available.</a:t>
            </a:r>
          </a:p>
          <a:p>
            <a:endParaRPr lang="en-GB" dirty="0"/>
          </a:p>
          <a:p>
            <a:r>
              <a:rPr lang="en-GB" dirty="0"/>
              <a:t>£125k Covid 19 Emergency fund repurposed.</a:t>
            </a:r>
          </a:p>
          <a:p>
            <a:endParaRPr lang="en-GB" dirty="0"/>
          </a:p>
          <a:p>
            <a:r>
              <a:rPr lang="en-GB" dirty="0"/>
              <a:t>£249k Grant from Church Commissioners.</a:t>
            </a:r>
          </a:p>
          <a:p>
            <a:endParaRPr lang="en-GB" dirty="0"/>
          </a:p>
          <a:p>
            <a:r>
              <a:rPr lang="en-GB" dirty="0"/>
              <a:t>£175k Release of historic gains on investments through adoption of Total Return approach.</a:t>
            </a:r>
          </a:p>
        </p:txBody>
      </p:sp>
    </p:spTree>
    <p:extLst>
      <p:ext uri="{BB962C8B-B14F-4D97-AF65-F5344CB8AC3E}">
        <p14:creationId xmlns:p14="http://schemas.microsoft.com/office/powerpoint/2010/main" val="428480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78C4-4C4E-7BF2-DB8E-25BB3FEE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AA272F"/>
                </a:solidFill>
              </a:rPr>
              <a:t>Energy Support Costs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6D679-E95E-700F-10F3-792985FE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Grant notification letters to parishes October 2022.</a:t>
            </a:r>
          </a:p>
          <a:p>
            <a:endParaRPr lang="en-GB" dirty="0"/>
          </a:p>
          <a:p>
            <a:r>
              <a:rPr lang="en-GB" dirty="0"/>
              <a:t>Grant allocation calculated on IMD and population – seeking to help those who need it most.</a:t>
            </a:r>
          </a:p>
          <a:p>
            <a:endParaRPr lang="en-GB" dirty="0"/>
          </a:p>
          <a:p>
            <a:r>
              <a:rPr lang="en-GB" dirty="0"/>
              <a:t>Complete the Energy Support Costs Fund form to apply up to the maximum grant offered in letter.</a:t>
            </a:r>
          </a:p>
          <a:p>
            <a:endParaRPr lang="en-GB" dirty="0"/>
          </a:p>
          <a:p>
            <a:r>
              <a:rPr lang="en-GB" dirty="0"/>
              <a:t>Closing date to apply 30</a:t>
            </a:r>
            <a:r>
              <a:rPr lang="en-GB" baseline="30000" dirty="0"/>
              <a:t>th</a:t>
            </a:r>
            <a:r>
              <a:rPr lang="en-GB" dirty="0"/>
              <a:t> November 2022.</a:t>
            </a:r>
          </a:p>
          <a:p>
            <a:endParaRPr lang="en-GB" dirty="0"/>
          </a:p>
          <a:p>
            <a:r>
              <a:rPr lang="en-GB" dirty="0"/>
              <a:t>Further grants will be available for ‘Warm Spaces’.</a:t>
            </a:r>
          </a:p>
        </p:txBody>
      </p:sp>
    </p:spTree>
    <p:extLst>
      <p:ext uri="{BB962C8B-B14F-4D97-AF65-F5344CB8AC3E}">
        <p14:creationId xmlns:p14="http://schemas.microsoft.com/office/powerpoint/2010/main" val="381716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E3C4-3452-AC12-F2FC-A9F58926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AA272F"/>
                </a:solidFill>
              </a:rPr>
              <a:t>CRF and DLF Interest Rate Increase</a:t>
            </a:r>
            <a:br>
              <a:rPr lang="en-GB" dirty="0">
                <a:solidFill>
                  <a:srgbClr val="AA272F"/>
                </a:solidFill>
              </a:rPr>
            </a:br>
            <a:endParaRPr lang="en-GB" dirty="0">
              <a:solidFill>
                <a:srgbClr val="AA272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EBF45-88C8-FD77-6864-BAB430569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WEF 1 October 2022</a:t>
            </a:r>
          </a:p>
          <a:p>
            <a:endParaRPr lang="en-GB" dirty="0"/>
          </a:p>
          <a:p>
            <a:r>
              <a:rPr lang="en-GB" dirty="0"/>
              <a:t>Church Repair Fund Deposits - 1.5%</a:t>
            </a:r>
          </a:p>
          <a:p>
            <a:endParaRPr lang="en-GB" dirty="0"/>
          </a:p>
          <a:p>
            <a:r>
              <a:rPr lang="en-GB" dirty="0"/>
              <a:t>Diocesan Loan Fund Deposits - 1.75%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67243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Diocese of Rochester PowerPoint (3)</Template>
  <TotalTime>1921</TotalTime>
  <Words>1640</Words>
  <Application>Microsoft Office PowerPoint</Application>
  <PresentationFormat>On-screen Show (4:3)</PresentationFormat>
  <Paragraphs>300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Verdana</vt:lpstr>
      <vt:lpstr>Standard slides</vt:lpstr>
      <vt:lpstr>Treasurers’ Conference     4th and 7th November 2022  </vt:lpstr>
      <vt:lpstr>FINANCE UPDATE</vt:lpstr>
      <vt:lpstr>PowerPoint Presentation</vt:lpstr>
      <vt:lpstr>Context</vt:lpstr>
      <vt:lpstr>2022 Forecast </vt:lpstr>
      <vt:lpstr>Hardship Grants for Clergy 2022</vt:lpstr>
      <vt:lpstr>Energy Support Costs Fund</vt:lpstr>
      <vt:lpstr>Energy Support Costs Fund</vt:lpstr>
      <vt:lpstr>CRF and DLF Interest Rate Increase </vt:lpstr>
      <vt:lpstr>2023 Budget </vt:lpstr>
      <vt:lpstr>Budget 2023</vt:lpstr>
      <vt:lpstr>Key Assumptions</vt:lpstr>
      <vt:lpstr>Key Assumptions cont’d</vt:lpstr>
      <vt:lpstr>Liquidity/ Going Concern</vt:lpstr>
      <vt:lpstr>Cashflow 2023</vt:lpstr>
      <vt:lpstr>Concluding Remarks</vt:lpstr>
      <vt:lpstr>QUESTIONS</vt:lpstr>
      <vt:lpstr>GENEROUS GIVING</vt:lpstr>
      <vt:lpstr>Generous Giving</vt:lpstr>
      <vt:lpstr>PowerPoint Presentation</vt:lpstr>
      <vt:lpstr>PowerPoint Presentation</vt:lpstr>
      <vt:lpstr>Digital Giving </vt:lpstr>
      <vt:lpstr>Digital Giving</vt:lpstr>
      <vt:lpstr>Training opportunity </vt:lpstr>
      <vt:lpstr>QUESTIONS</vt:lpstr>
      <vt:lpstr>Liz Mullins Generous Giving Adviser</vt:lpstr>
      <vt:lpstr>INDICATIVE OFFERS</vt:lpstr>
      <vt:lpstr>PowerPoint Presentation</vt:lpstr>
      <vt:lpstr>Indicative Offer System Review</vt:lpstr>
      <vt:lpstr>Support Cost for Benefices – 2023  </vt:lpstr>
      <vt:lpstr>Parish Offer Process</vt:lpstr>
      <vt:lpstr>QUESTIONS</vt:lpstr>
      <vt:lpstr>TIMETABLE</vt:lpstr>
      <vt:lpstr>Year-end Timetable</vt:lpstr>
      <vt:lpstr>2023 Year-end Dates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Lindy Mackenzie</dc:creator>
  <cp:keywords>PowerPoint</cp:keywords>
  <dc:description>v1.0</dc:description>
  <cp:lastModifiedBy>Amanda Reardon</cp:lastModifiedBy>
  <cp:revision>107</cp:revision>
  <dcterms:created xsi:type="dcterms:W3CDTF">2014-01-30T17:54:29Z</dcterms:created>
  <dcterms:modified xsi:type="dcterms:W3CDTF">2022-11-08T16:31:16Z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Diocese of Rochester</vt:lpwstr>
  </property>
  <property fmtid="{D5CDD505-2E9C-101B-9397-08002B2CF9AE}" pid="3" name="Language">
    <vt:lpwstr>English (UK)</vt:lpwstr>
  </property>
  <property fmtid="{D5CDD505-2E9C-101B-9397-08002B2CF9AE}" pid="4" name="Owner">
    <vt:lpwstr>P L Kessler</vt:lpwstr>
  </property>
  <property fmtid="{D5CDD505-2E9C-101B-9397-08002B2CF9AE}" pid="5" name="Project">
    <vt:lpwstr>We Are Tangerine</vt:lpwstr>
  </property>
  <property fmtid="{D5CDD505-2E9C-101B-9397-08002B2CF9AE}" pid="6" name="Publisher">
    <vt:lpwstr>Kessler Associates</vt:lpwstr>
  </property>
</Properties>
</file>