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525" r:id="rId2"/>
    <p:sldId id="298" r:id="rId3"/>
    <p:sldId id="339" r:id="rId4"/>
    <p:sldId id="527" r:id="rId5"/>
    <p:sldId id="513" r:id="rId6"/>
    <p:sldId id="528" r:id="rId7"/>
    <p:sldId id="529" r:id="rId8"/>
    <p:sldId id="517" r:id="rId9"/>
    <p:sldId id="370" r:id="rId10"/>
    <p:sldId id="531" r:id="rId11"/>
    <p:sldId id="532" r:id="rId12"/>
    <p:sldId id="326" r:id="rId13"/>
    <p:sldId id="526" r:id="rId14"/>
    <p:sldId id="522" r:id="rId15"/>
    <p:sldId id="533" r:id="rId1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C54F54-395B-8E5D-53E9-203E54913DBC}" name="Matthew Girt" initials="MG" userId="S::Matthew.Girt@rochester.anglican.org::d92e95dd-63e4-46ee-8f5f-f0cc38a6ff6b" providerId="AD"/>
  <p188:author id="{C2B47DC8-8483-418E-C434-855433AC3B4E}" name="Jennifer Ross" initials="JR" userId="S::jennifer.ross@rochester.anglican.org::69663503-db93-4b71-872b-5cb7bcff92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272F"/>
    <a:srgbClr val="203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519" autoAdjust="0"/>
  </p:normalViewPr>
  <p:slideViewPr>
    <p:cSldViewPr>
      <p:cViewPr varScale="1">
        <p:scale>
          <a:sx n="43" d="100"/>
          <a:sy n="43" d="100"/>
        </p:scale>
        <p:origin x="194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ROCH-FS-01\user\General%20Minutes\Diocesan%20Synod\2024\2024-12-07\Non-PDFs\Slides%20for%20budget%20presentat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'Slide 4'!$A$2</c:f>
              <c:strCache>
                <c:ptCount val="1"/>
                <c:pt idx="0">
                  <c:v>Parish Offer</c:v>
                </c:pt>
              </c:strCache>
            </c:strRef>
          </c:tx>
          <c:spPr>
            <a:solidFill>
              <a:schemeClr val="accent1"/>
            </a:solidFill>
            <a:ln>
              <a:noFill/>
            </a:ln>
            <a:effectLst/>
          </c:spPr>
          <c:invertIfNegative val="0"/>
          <c:cat>
            <c:strRef>
              <c:f>'Slide 4'!$B$1:$C$1</c:f>
              <c:strCache>
                <c:ptCount val="2"/>
                <c:pt idx="0">
                  <c:v>Income</c:v>
                </c:pt>
                <c:pt idx="1">
                  <c:v>Expenditure</c:v>
                </c:pt>
              </c:strCache>
            </c:strRef>
          </c:cat>
          <c:val>
            <c:numRef>
              <c:f>'Slide 4'!$B$2:$C$2</c:f>
              <c:numCache>
                <c:formatCode>General</c:formatCode>
                <c:ptCount val="2"/>
                <c:pt idx="0">
                  <c:v>7.9</c:v>
                </c:pt>
              </c:numCache>
            </c:numRef>
          </c:val>
          <c:extLst>
            <c:ext xmlns:c16="http://schemas.microsoft.com/office/drawing/2014/chart" uri="{C3380CC4-5D6E-409C-BE32-E72D297353CC}">
              <c16:uniqueId val="{00000000-DE60-4DD3-9408-0CD170F00BD3}"/>
            </c:ext>
          </c:extLst>
        </c:ser>
        <c:ser>
          <c:idx val="1"/>
          <c:order val="1"/>
          <c:tx>
            <c:strRef>
              <c:f>'Slide 4'!$A$3</c:f>
              <c:strCache>
                <c:ptCount val="1"/>
                <c:pt idx="0">
                  <c:v>Other Income</c:v>
                </c:pt>
              </c:strCache>
            </c:strRef>
          </c:tx>
          <c:spPr>
            <a:solidFill>
              <a:schemeClr val="accent2"/>
            </a:solidFill>
            <a:ln>
              <a:noFill/>
            </a:ln>
            <a:effectLst/>
          </c:spPr>
          <c:invertIfNegative val="0"/>
          <c:cat>
            <c:strRef>
              <c:f>'Slide 4'!$B$1:$C$1</c:f>
              <c:strCache>
                <c:ptCount val="2"/>
                <c:pt idx="0">
                  <c:v>Income</c:v>
                </c:pt>
                <c:pt idx="1">
                  <c:v>Expenditure</c:v>
                </c:pt>
              </c:strCache>
            </c:strRef>
          </c:cat>
          <c:val>
            <c:numRef>
              <c:f>'Slide 4'!$B$3:$C$3</c:f>
              <c:numCache>
                <c:formatCode>General</c:formatCode>
                <c:ptCount val="2"/>
                <c:pt idx="0">
                  <c:v>2.6</c:v>
                </c:pt>
              </c:numCache>
            </c:numRef>
          </c:val>
          <c:extLst>
            <c:ext xmlns:c16="http://schemas.microsoft.com/office/drawing/2014/chart" uri="{C3380CC4-5D6E-409C-BE32-E72D297353CC}">
              <c16:uniqueId val="{00000001-DE60-4DD3-9408-0CD170F00BD3}"/>
            </c:ext>
          </c:extLst>
        </c:ser>
        <c:ser>
          <c:idx val="2"/>
          <c:order val="2"/>
          <c:tx>
            <c:strRef>
              <c:f>'Slide 4'!$A$4</c:f>
              <c:strCache>
                <c:ptCount val="1"/>
                <c:pt idx="0">
                  <c:v>Cost of clergy</c:v>
                </c:pt>
              </c:strCache>
            </c:strRef>
          </c:tx>
          <c:spPr>
            <a:solidFill>
              <a:schemeClr val="accent3"/>
            </a:solidFill>
            <a:ln>
              <a:noFill/>
            </a:ln>
            <a:effectLst/>
          </c:spPr>
          <c:invertIfNegative val="0"/>
          <c:cat>
            <c:strRef>
              <c:f>'Slide 4'!$B$1:$C$1</c:f>
              <c:strCache>
                <c:ptCount val="2"/>
                <c:pt idx="0">
                  <c:v>Income</c:v>
                </c:pt>
                <c:pt idx="1">
                  <c:v>Expenditure</c:v>
                </c:pt>
              </c:strCache>
            </c:strRef>
          </c:cat>
          <c:val>
            <c:numRef>
              <c:f>'Slide 4'!$B$4:$C$4</c:f>
              <c:numCache>
                <c:formatCode>General</c:formatCode>
                <c:ptCount val="2"/>
                <c:pt idx="1">
                  <c:v>8.6</c:v>
                </c:pt>
              </c:numCache>
            </c:numRef>
          </c:val>
          <c:extLst>
            <c:ext xmlns:c16="http://schemas.microsoft.com/office/drawing/2014/chart" uri="{C3380CC4-5D6E-409C-BE32-E72D297353CC}">
              <c16:uniqueId val="{00000002-DE60-4DD3-9408-0CD170F00BD3}"/>
            </c:ext>
          </c:extLst>
        </c:ser>
        <c:ser>
          <c:idx val="3"/>
          <c:order val="3"/>
          <c:tx>
            <c:strRef>
              <c:f>'Slide 4'!$A$5</c:f>
              <c:strCache>
                <c:ptCount val="1"/>
                <c:pt idx="0">
                  <c:v>Other costs</c:v>
                </c:pt>
              </c:strCache>
            </c:strRef>
          </c:tx>
          <c:spPr>
            <a:solidFill>
              <a:schemeClr val="accent4"/>
            </a:solidFill>
            <a:ln>
              <a:noFill/>
            </a:ln>
            <a:effectLst/>
          </c:spPr>
          <c:invertIfNegative val="0"/>
          <c:cat>
            <c:strRef>
              <c:f>'Slide 4'!$B$1:$C$1</c:f>
              <c:strCache>
                <c:ptCount val="2"/>
                <c:pt idx="0">
                  <c:v>Income</c:v>
                </c:pt>
                <c:pt idx="1">
                  <c:v>Expenditure</c:v>
                </c:pt>
              </c:strCache>
            </c:strRef>
          </c:cat>
          <c:val>
            <c:numRef>
              <c:f>'Slide 4'!$B$5:$C$5</c:f>
              <c:numCache>
                <c:formatCode>General</c:formatCode>
                <c:ptCount val="2"/>
                <c:pt idx="1">
                  <c:v>4.5999999999999996</c:v>
                </c:pt>
              </c:numCache>
            </c:numRef>
          </c:val>
          <c:extLst>
            <c:ext xmlns:c16="http://schemas.microsoft.com/office/drawing/2014/chart" uri="{C3380CC4-5D6E-409C-BE32-E72D297353CC}">
              <c16:uniqueId val="{00000003-DE60-4DD3-9408-0CD170F00BD3}"/>
            </c:ext>
          </c:extLst>
        </c:ser>
        <c:dLbls>
          <c:showLegendKey val="0"/>
          <c:showVal val="0"/>
          <c:showCatName val="0"/>
          <c:showSerName val="0"/>
          <c:showPercent val="0"/>
          <c:showBubbleSize val="0"/>
        </c:dLbls>
        <c:gapWidth val="75"/>
        <c:overlap val="100"/>
        <c:axId val="1380630736"/>
        <c:axId val="1380616816"/>
      </c:barChart>
      <c:catAx>
        <c:axId val="138063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0616816"/>
        <c:crosses val="autoZero"/>
        <c:auto val="1"/>
        <c:lblAlgn val="ctr"/>
        <c:lblOffset val="100"/>
        <c:noMultiLvlLbl val="0"/>
      </c:catAx>
      <c:valAx>
        <c:axId val="13806168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dirty="0"/>
                  <a:t>£million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06307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aseline="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0.21545</cdr:x>
      <cdr:y>0.49442</cdr:y>
    </cdr:from>
    <cdr:to>
      <cdr:x>0.36992</cdr:x>
      <cdr:y>0.63884</cdr:y>
    </cdr:to>
    <cdr:sp macro="" textlink="">
      <cdr:nvSpPr>
        <cdr:cNvPr id="2" name="TextBox 1">
          <a:extLst xmlns:a="http://schemas.openxmlformats.org/drawingml/2006/main">
            <a:ext uri="{FF2B5EF4-FFF2-40B4-BE49-F238E27FC236}">
              <a16:creationId xmlns:a16="http://schemas.microsoft.com/office/drawing/2014/main" id="{83B15034-1965-2659-7D76-BF14BB56161D}"/>
            </a:ext>
          </a:extLst>
        </cdr:cNvPr>
        <cdr:cNvSpPr txBox="1"/>
      </cdr:nvSpPr>
      <cdr:spPr>
        <a:xfrm xmlns:a="http://schemas.openxmlformats.org/drawingml/2006/main">
          <a:off x="1908212" y="2218680"/>
          <a:ext cx="136815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3600" kern="1200" dirty="0">
              <a:solidFill>
                <a:schemeClr val="bg1"/>
              </a:solidFill>
            </a:rPr>
            <a:t>73%</a:t>
          </a:r>
        </a:p>
      </cdr:txBody>
    </cdr:sp>
  </cdr:relSizeAnchor>
  <cdr:relSizeAnchor xmlns:cdr="http://schemas.openxmlformats.org/drawingml/2006/chartDrawing">
    <cdr:from>
      <cdr:x>0.58943</cdr:x>
      <cdr:y>0.5</cdr:y>
    </cdr:from>
    <cdr:to>
      <cdr:x>0.71138</cdr:x>
      <cdr:y>0.62837</cdr:y>
    </cdr:to>
    <cdr:sp macro="" textlink="">
      <cdr:nvSpPr>
        <cdr:cNvPr id="3" name="TextBox 2">
          <a:extLst xmlns:a="http://schemas.openxmlformats.org/drawingml/2006/main">
            <a:ext uri="{FF2B5EF4-FFF2-40B4-BE49-F238E27FC236}">
              <a16:creationId xmlns:a16="http://schemas.microsoft.com/office/drawing/2014/main" id="{F3F98E50-4B28-1091-D3A1-655FF7957BAC}"/>
            </a:ext>
          </a:extLst>
        </cdr:cNvPr>
        <cdr:cNvSpPr txBox="1"/>
      </cdr:nvSpPr>
      <cdr:spPr>
        <a:xfrm xmlns:a="http://schemas.openxmlformats.org/drawingml/2006/main">
          <a:off x="5220580" y="2243708"/>
          <a:ext cx="1080109" cy="576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3600" kern="1200" dirty="0">
              <a:solidFill>
                <a:schemeClr val="tx1"/>
              </a:solidFill>
            </a:rPr>
            <a:t>68</a:t>
          </a:r>
          <a:r>
            <a:rPr lang="en-GB" sz="3200" kern="1200" dirty="0">
              <a:solidFill>
                <a:schemeClr val="tx1"/>
              </a:solidFil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8057"/>
          </a:xfrm>
          <a:prstGeom prst="rect">
            <a:avLst/>
          </a:prstGeom>
        </p:spPr>
        <p:txBody>
          <a:bodyPr vert="horz" lIns="91440" tIns="45720" rIns="91440" bIns="45720" rtlCol="0"/>
          <a:lstStyle>
            <a:lvl1pPr algn="r">
              <a:defRPr sz="1200"/>
            </a:lvl1pPr>
          </a:lstStyle>
          <a:p>
            <a:fld id="{C7DEDC0C-4F7B-444A-ABAF-276E5BDDB888}" type="datetimeFigureOut">
              <a:rPr lang="en-GB" smtClean="0"/>
              <a:t>28/10/2025</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8AB74162-CA18-47F5-8037-B53FB030C16A}" type="slidenum">
              <a:rPr lang="en-GB" smtClean="0"/>
              <a:t>‹#›</a:t>
            </a:fld>
            <a:endParaRPr lang="en-GB"/>
          </a:p>
        </p:txBody>
      </p:sp>
    </p:spTree>
    <p:extLst>
      <p:ext uri="{BB962C8B-B14F-4D97-AF65-F5344CB8AC3E}">
        <p14:creationId xmlns:p14="http://schemas.microsoft.com/office/powerpoint/2010/main" val="230753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B74162-CA18-47F5-8037-B53FB030C16A}" type="slidenum">
              <a:rPr lang="en-GB" smtClean="0"/>
              <a:t>1</a:t>
            </a:fld>
            <a:endParaRPr lang="en-GB"/>
          </a:p>
        </p:txBody>
      </p:sp>
    </p:spTree>
    <p:extLst>
      <p:ext uri="{BB962C8B-B14F-4D97-AF65-F5344CB8AC3E}">
        <p14:creationId xmlns:p14="http://schemas.microsoft.com/office/powerpoint/2010/main" val="199107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note that Diocesan Team has been working hard over several years to reduce the operating deficit.</a:t>
            </a:r>
          </a:p>
          <a:p>
            <a:endParaRPr lang="en-US" dirty="0"/>
          </a:p>
          <a:p>
            <a:r>
              <a:rPr lang="en-US" dirty="0"/>
              <a:t>2026 will see a £670K deficit, the lowest for many years. </a:t>
            </a:r>
          </a:p>
          <a:p>
            <a:endParaRPr lang="en-US" dirty="0"/>
          </a:p>
          <a:p>
            <a:r>
              <a:rPr lang="en-US" dirty="0"/>
              <a:t>This is against a backdrop of investment in frontline ministry and a commitment to maintain the overall number of clergy in the diocese.</a:t>
            </a:r>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10</a:t>
            </a:fld>
            <a:endParaRPr lang="en-GB"/>
          </a:p>
        </p:txBody>
      </p:sp>
    </p:spTree>
    <p:extLst>
      <p:ext uri="{BB962C8B-B14F-4D97-AF65-F5344CB8AC3E}">
        <p14:creationId xmlns:p14="http://schemas.microsoft.com/office/powerpoint/2010/main" val="54478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budget approved for 2026 – despite being impacted by the recommendations of the national church’s Diocesan Finance Review – will represent an additional £1 million in parish ministry thanks to the following measures:</a:t>
            </a:r>
            <a:br>
              <a:rPr lang="en-GB" dirty="0"/>
            </a:br>
            <a:endParaRPr lang="en-GB" dirty="0"/>
          </a:p>
          <a:p>
            <a:pPr marL="171450" indent="-171450">
              <a:buFont typeface="Arial" panose="020B0604020202020204" pitchFamily="34" charset="0"/>
              <a:buChar char="•"/>
            </a:pPr>
            <a:r>
              <a:rPr lang="en-GB" sz="1200" dirty="0">
                <a:latin typeface="Open Sans" panose="020B0606030504020204" pitchFamily="34" charset="0"/>
                <a:ea typeface="Open Sans" panose="020B0606030504020204" pitchFamily="34" charset="0"/>
                <a:cs typeface="Open Sans" panose="020B0606030504020204" pitchFamily="34" charset="0"/>
              </a:rPr>
              <a:t>10% increase in clergy stipends</a:t>
            </a:r>
          </a:p>
          <a:p>
            <a:pPr marL="171450" indent="-171450">
              <a:buFont typeface="Arial" panose="020B0604020202020204" pitchFamily="34" charset="0"/>
              <a:buChar char="•"/>
            </a:pPr>
            <a:r>
              <a:rPr lang="en-GB" sz="1200" dirty="0">
                <a:latin typeface="Open Sans" panose="020B0606030504020204" pitchFamily="34" charset="0"/>
                <a:ea typeface="Open Sans" panose="020B0606030504020204" pitchFamily="34" charset="0"/>
                <a:cs typeface="Open Sans" panose="020B0606030504020204" pitchFamily="34" charset="0"/>
              </a:rPr>
              <a:t>Additional £200k for maintenance of clergy properties</a:t>
            </a:r>
          </a:p>
          <a:p>
            <a:pPr marL="171450" indent="-171450">
              <a:buFont typeface="Arial" panose="020B0604020202020204" pitchFamily="34" charset="0"/>
              <a:buChar char="•"/>
            </a:pPr>
            <a:r>
              <a:rPr lang="en-GB" sz="1200" dirty="0">
                <a:latin typeface="Open Sans" panose="020B0606030504020204" pitchFamily="34" charset="0"/>
                <a:ea typeface="Open Sans" panose="020B0606030504020204" pitchFamily="34" charset="0"/>
                <a:cs typeface="Open Sans" panose="020B0606030504020204" pitchFamily="34" charset="0"/>
              </a:rPr>
              <a:t>8 new curates starting their ministry in July 2026</a:t>
            </a:r>
          </a:p>
          <a:p>
            <a:pPr marL="171450" indent="-171450">
              <a:buFont typeface="Arial" panose="020B0604020202020204" pitchFamily="34" charset="0"/>
              <a:buChar char="•"/>
            </a:pPr>
            <a:r>
              <a:rPr lang="en-GB" sz="1200" dirty="0">
                <a:latin typeface="Open Sans" panose="020B0606030504020204" pitchFamily="34" charset="0"/>
                <a:ea typeface="Open Sans" panose="020B0606030504020204" pitchFamily="34" charset="0"/>
                <a:cs typeface="Open Sans" panose="020B0606030504020204" pitchFamily="34" charset="0"/>
              </a:rPr>
              <a:t>Proactive work to reduce the clergy vacancy rate</a:t>
            </a:r>
            <a:br>
              <a:rPr lang="en-GB" sz="1200" dirty="0">
                <a:latin typeface="Open Sans" panose="020B0606030504020204" pitchFamily="34" charset="0"/>
                <a:ea typeface="Open Sans" panose="020B0606030504020204" pitchFamily="34" charset="0"/>
                <a:cs typeface="Open Sans" panose="020B0606030504020204" pitchFamily="34" charset="0"/>
              </a:rPr>
            </a:br>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11</a:t>
            </a:fld>
            <a:endParaRPr lang="en-GB"/>
          </a:p>
        </p:txBody>
      </p:sp>
    </p:spTree>
    <p:extLst>
      <p:ext uri="{BB962C8B-B14F-4D97-AF65-F5344CB8AC3E}">
        <p14:creationId xmlns:p14="http://schemas.microsoft.com/office/powerpoint/2010/main" val="348847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parish’s contribution into the Common Fund is vital but it is recognised that each parish’s ability to contribute is different. </a:t>
            </a:r>
          </a:p>
          <a:p>
            <a:endParaRPr lang="en-GB" dirty="0"/>
          </a:p>
          <a:p>
            <a:r>
              <a:rPr lang="en-GB" dirty="0"/>
              <a:t>To help parishes consider what they might give, each is provided with an Indicative Offer.</a:t>
            </a:r>
          </a:p>
          <a:p>
            <a:endParaRPr lang="en-GB" dirty="0"/>
          </a:p>
          <a:p>
            <a:r>
              <a:rPr lang="en-GB" dirty="0"/>
              <a:t>This is simply a guide figure and not a demand.</a:t>
            </a:r>
          </a:p>
          <a:p>
            <a:endParaRPr lang="en-GB" dirty="0"/>
          </a:p>
          <a:p>
            <a:r>
              <a:rPr lang="en-GB" dirty="0"/>
              <a:t>It is made up of three elements: </a:t>
            </a:r>
            <a:br>
              <a:rPr lang="en-GB" dirty="0"/>
            </a:br>
            <a:endParaRPr lang="en-GB" dirty="0"/>
          </a:p>
          <a:p>
            <a:pPr marL="171450" indent="-171450">
              <a:buFont typeface="Arial" panose="020B0604020202020204" pitchFamily="34" charset="0"/>
              <a:buChar char="•"/>
            </a:pPr>
            <a:r>
              <a:rPr lang="en-GB" b="1" dirty="0"/>
              <a:t>Cost of direct ministry </a:t>
            </a:r>
            <a:r>
              <a:rPr lang="en-GB" dirty="0"/>
              <a:t>- based on the number of full-time equivalent clergy in the parish or benefice</a:t>
            </a:r>
          </a:p>
          <a:p>
            <a:pPr marL="171450" indent="-171450">
              <a:buFont typeface="Arial" panose="020B0604020202020204" pitchFamily="34" charset="0"/>
              <a:buChar char="•"/>
            </a:pPr>
            <a:r>
              <a:rPr lang="en-GB" b="1" dirty="0"/>
              <a:t>A share of central support costs</a:t>
            </a:r>
          </a:p>
          <a:p>
            <a:pPr marL="171450" indent="-171450">
              <a:buFont typeface="Arial" panose="020B0604020202020204" pitchFamily="34" charset="0"/>
              <a:buChar char="•"/>
            </a:pPr>
            <a:r>
              <a:rPr lang="en-GB" b="1" dirty="0"/>
              <a:t>A contribution to wider diocesan mission, calculated as 10% of unrestricted income </a:t>
            </a:r>
            <a:r>
              <a:rPr lang="en-GB" dirty="0"/>
              <a:t>– this includes </a:t>
            </a:r>
            <a:r>
              <a:rPr lang="en-US" sz="1200" dirty="0">
                <a:latin typeface="Open Sans" panose="020B0606030504020204" pitchFamily="34" charset="0"/>
                <a:ea typeface="Open Sans" panose="020B0606030504020204" pitchFamily="34" charset="0"/>
                <a:cs typeface="Open Sans" panose="020B0606030504020204" pitchFamily="34" charset="0"/>
              </a:rPr>
              <a:t>curate costs, training of clergy and ordinands youth and children ministry support, community engagement, contribution to the national church’s newly established Ministry Training Fund.</a:t>
            </a:r>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12</a:t>
            </a:fld>
            <a:endParaRPr lang="en-GB"/>
          </a:p>
        </p:txBody>
      </p:sp>
    </p:spTree>
    <p:extLst>
      <p:ext uri="{BB962C8B-B14F-4D97-AF65-F5344CB8AC3E}">
        <p14:creationId xmlns:p14="http://schemas.microsoft.com/office/powerpoint/2010/main" val="3207487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Thanks to the contribution of parishes like yours, and in partnership with the Diocesan Board of Finance, last year, the following was made possible:</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157 paid clergy, including curates, supported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17 ordinands supported during training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£583,000 spent on maintaining clergy housing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6 Children, Young People and Family Ministers recruited, and 25 young leaders trained and successfully serving in their parishes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76 parishes supported with HR DAC, Generous Giving matters</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So much would not be able to happen without the bedrock of the Common Fund, which is why a continued rise in contributions is so important.</a:t>
            </a:r>
          </a:p>
        </p:txBody>
      </p:sp>
      <p:sp>
        <p:nvSpPr>
          <p:cNvPr id="4" name="Slide Number Placeholder 3"/>
          <p:cNvSpPr>
            <a:spLocks noGrp="1"/>
          </p:cNvSpPr>
          <p:nvPr>
            <p:ph type="sldNum" sz="quarter" idx="5"/>
          </p:nvPr>
        </p:nvSpPr>
        <p:spPr/>
        <p:txBody>
          <a:bodyPr/>
          <a:lstStyle/>
          <a:p>
            <a:fld id="{8AB74162-CA18-47F5-8037-B53FB030C16A}" type="slidenum">
              <a:rPr lang="en-GB" smtClean="0"/>
              <a:t>13</a:t>
            </a:fld>
            <a:endParaRPr lang="en-GB"/>
          </a:p>
        </p:txBody>
      </p:sp>
    </p:spTree>
    <p:extLst>
      <p:ext uri="{BB962C8B-B14F-4D97-AF65-F5344CB8AC3E}">
        <p14:creationId xmlns:p14="http://schemas.microsoft.com/office/powerpoint/2010/main" val="1308908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year it was also wonderful to announce that the Diocese of Rochester had been awarded nearly £11 million by the national church in support of the shared Called Together vision.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funding - which is in addition to the expenditure on parish ministry already funded by the Common Fund - will support the nine-year Called Together programme of work, which seeks to grow</a:t>
            </a:r>
            <a:r>
              <a:rPr lang="en-GB" sz="1200" b="1" kern="1200" dirty="0">
                <a:solidFill>
                  <a:schemeClr val="tx1"/>
                </a:solidFill>
                <a:effectLst/>
                <a:latin typeface="+mn-lt"/>
                <a:ea typeface="+mn-ea"/>
                <a:cs typeface="+mn-cs"/>
              </a:rPr>
              <a:t> missional churches</a:t>
            </a:r>
            <a:r>
              <a:rPr lang="en-GB" sz="1200" kern="1200" dirty="0">
                <a:solidFill>
                  <a:schemeClr val="tx1"/>
                </a:solidFill>
                <a:effectLst/>
                <a:latin typeface="+mn-lt"/>
                <a:ea typeface="+mn-ea"/>
                <a:cs typeface="+mn-cs"/>
              </a:rPr>
              <a:t>, with</a:t>
            </a:r>
            <a:r>
              <a:rPr lang="en-GB" sz="1200" b="1" kern="1200" dirty="0">
                <a:solidFill>
                  <a:schemeClr val="tx1"/>
                </a:solidFill>
                <a:effectLst/>
                <a:latin typeface="+mn-lt"/>
                <a:ea typeface="+mn-ea"/>
                <a:cs typeface="+mn-cs"/>
              </a:rPr>
              <a:t> missional leaders</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missional disciples.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direct investment in parishes, but without the bedrock of the Common Fund and your Parish Offers supporting day to day running costs none of it will be possible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THANK YOU for considering your Parish Offer so prayerfully, realistically and generously.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Whatever you are able to offer, it will be greatly valued.</a:t>
            </a:r>
          </a:p>
        </p:txBody>
      </p:sp>
      <p:sp>
        <p:nvSpPr>
          <p:cNvPr id="4" name="Slide Number Placeholder 3"/>
          <p:cNvSpPr>
            <a:spLocks noGrp="1"/>
          </p:cNvSpPr>
          <p:nvPr>
            <p:ph type="sldNum" sz="quarter" idx="5"/>
          </p:nvPr>
        </p:nvSpPr>
        <p:spPr/>
        <p:txBody>
          <a:bodyPr/>
          <a:lstStyle/>
          <a:p>
            <a:fld id="{8AB74162-CA18-47F5-8037-B53FB030C16A}" type="slidenum">
              <a:rPr lang="en-GB" smtClean="0"/>
              <a:t>14</a:t>
            </a:fld>
            <a:endParaRPr lang="en-GB"/>
          </a:p>
        </p:txBody>
      </p:sp>
    </p:spTree>
    <p:extLst>
      <p:ext uri="{BB962C8B-B14F-4D97-AF65-F5344CB8AC3E}">
        <p14:creationId xmlns:p14="http://schemas.microsoft.com/office/powerpoint/2010/main" val="186820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THANK YOU for considering your Parish Offer so prayerfully, realistically and generously.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Whatever you are able to offer, it will be greatly valued.</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15</a:t>
            </a:fld>
            <a:endParaRPr lang="en-GB"/>
          </a:p>
        </p:txBody>
      </p:sp>
    </p:spTree>
    <p:extLst>
      <p:ext uri="{BB962C8B-B14F-4D97-AF65-F5344CB8AC3E}">
        <p14:creationId xmlns:p14="http://schemas.microsoft.com/office/powerpoint/2010/main" val="360405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 shared endeavour</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this Diocese, the cost of supporting and providing mission and ministry across the Diocese is a shared endeavour.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facilitated through The Common Fund - the common pot of money paid into by congregations across the Diocese through their Parish Offers – an amount determined by a parish or benefice.</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Supporting each other in this way is a demonstration of the </a:t>
            </a:r>
            <a:r>
              <a:rPr lang="en-GB" sz="1200" b="1" dirty="0">
                <a:latin typeface="Open Sans" panose="020B0606030504020204" pitchFamily="34" charset="0"/>
                <a:ea typeface="Open Sans" panose="020B0606030504020204" pitchFamily="34" charset="0"/>
                <a:cs typeface="Open Sans" panose="020B0606030504020204" pitchFamily="34" charset="0"/>
              </a:rPr>
              <a:t>shared sense of responsibility </a:t>
            </a:r>
            <a:r>
              <a:rPr lang="en-GB" sz="1200" dirty="0">
                <a:latin typeface="Open Sans" panose="020B0606030504020204" pitchFamily="34" charset="0"/>
                <a:ea typeface="Open Sans" panose="020B0606030504020204" pitchFamily="34" charset="0"/>
                <a:cs typeface="Open Sans" panose="020B0606030504020204" pitchFamily="34" charset="0"/>
              </a:rPr>
              <a:t>we have to everyone in our Church family</a:t>
            </a:r>
            <a:r>
              <a:rPr lang="en-GB" sz="1200" b="1" dirty="0">
                <a:latin typeface="Open Sans" panose="020B0606030504020204" pitchFamily="34" charset="0"/>
                <a:ea typeface="Open Sans" panose="020B0606030504020204" pitchFamily="34" charset="0"/>
                <a:cs typeface="Open Sans" panose="020B0606030504020204" pitchFamily="34" charset="0"/>
              </a:rPr>
              <a:t>, so all can flourish</a:t>
            </a:r>
            <a:r>
              <a:rPr lang="en-GB" sz="1200" b="0" dirty="0">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Without these contributions, funding for clergy, their housing, mission and parish support would </a:t>
            </a:r>
            <a:r>
              <a:rPr lang="en-GB" sz="1200" b="1" kern="1200" dirty="0">
                <a:solidFill>
                  <a:schemeClr val="tx1"/>
                </a:solidFill>
                <a:effectLst/>
                <a:latin typeface="+mn-lt"/>
                <a:ea typeface="+mn-ea"/>
                <a:cs typeface="+mn-cs"/>
              </a:rPr>
              <a:t>simply not be possible</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we are reminded in 2 Corinthians,</a:t>
            </a:r>
            <a:r>
              <a:rPr lang="en-GB" sz="1200" i="1" kern="1200" dirty="0">
                <a:solidFill>
                  <a:schemeClr val="tx1"/>
                </a:solidFill>
                <a:effectLst/>
                <a:latin typeface="+mn-lt"/>
                <a:ea typeface="+mn-ea"/>
                <a:cs typeface="+mn-cs"/>
              </a:rPr>
              <a:t> ‘Each of you must give as you have made up your mind, not regretfully or under compulsion, for God loves a cheerful giver.’</a:t>
            </a:r>
            <a:r>
              <a:rPr lang="en-GB" sz="1200" kern="1200" dirty="0">
                <a:solidFill>
                  <a:schemeClr val="tx1"/>
                </a:solidFill>
                <a:effectLst/>
                <a:latin typeface="+mn-lt"/>
                <a:ea typeface="+mn-ea"/>
                <a:cs typeface="+mn-cs"/>
              </a:rPr>
              <a:t> 2 Corinthians 9.</a:t>
            </a:r>
          </a:p>
        </p:txBody>
      </p:sp>
      <p:sp>
        <p:nvSpPr>
          <p:cNvPr id="4" name="Slide Number Placeholder 3"/>
          <p:cNvSpPr>
            <a:spLocks noGrp="1"/>
          </p:cNvSpPr>
          <p:nvPr>
            <p:ph type="sldNum" sz="quarter" idx="5"/>
          </p:nvPr>
        </p:nvSpPr>
        <p:spPr/>
        <p:txBody>
          <a:bodyPr/>
          <a:lstStyle/>
          <a:p>
            <a:fld id="{8AB74162-CA18-47F5-8037-B53FB030C16A}" type="slidenum">
              <a:rPr lang="en-GB" smtClean="0"/>
              <a:t>2</a:t>
            </a:fld>
            <a:endParaRPr lang="en-GB"/>
          </a:p>
        </p:txBody>
      </p:sp>
    </p:spTree>
    <p:extLst>
      <p:ext uri="{BB962C8B-B14F-4D97-AF65-F5344CB8AC3E}">
        <p14:creationId xmlns:p14="http://schemas.microsoft.com/office/powerpoint/2010/main" val="258131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Common Fund</a:t>
            </a:r>
            <a:br>
              <a:rPr lang="en-GB"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Common Fund aims to ensure a Christian presence can be maintained in every community as it supports the cost of mission and ministry in parishes across the diocese – now and in the future - no matter what their: </a:t>
            </a:r>
            <a:br>
              <a:rPr lang="en-GB" sz="1200" kern="1200" dirty="0">
                <a:solidFill>
                  <a:schemeClr val="tx1"/>
                </a:solidFill>
                <a:effectLst/>
                <a:latin typeface="+mn-lt"/>
                <a:ea typeface="+mn-ea"/>
                <a:cs typeface="+mn-cs"/>
              </a:rPr>
            </a:br>
            <a:endParaRPr lang="en-GB"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church tradition</a:t>
            </a:r>
            <a:endParaRPr lang="en-GB"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local setting</a:t>
            </a:r>
            <a:endParaRPr lang="en-GB"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financial situation</a:t>
            </a:r>
            <a:br>
              <a:rPr lang="en-GB" sz="1200" kern="1200" dirty="0">
                <a:solidFill>
                  <a:schemeClr val="tx1"/>
                </a:solidFill>
                <a:effectLst/>
                <a:latin typeface="+mn-lt"/>
                <a:ea typeface="+mn-ea"/>
                <a:cs typeface="+mn-cs"/>
              </a:rPr>
            </a:b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Nearly </a:t>
            </a:r>
            <a:r>
              <a:rPr lang="en-GB" sz="1200" b="1" kern="1200" dirty="0">
                <a:solidFill>
                  <a:schemeClr val="tx1"/>
                </a:solidFill>
                <a:effectLst/>
                <a:latin typeface="+mn-lt"/>
                <a:ea typeface="+mn-ea"/>
                <a:cs typeface="+mn-cs"/>
              </a:rPr>
              <a:t>75 per cent </a:t>
            </a:r>
            <a:r>
              <a:rPr lang="en-GB" sz="1200" kern="1200" dirty="0">
                <a:solidFill>
                  <a:schemeClr val="tx1"/>
                </a:solidFill>
                <a:effectLst/>
                <a:latin typeface="+mn-lt"/>
                <a:ea typeface="+mn-ea"/>
                <a:cs typeface="+mn-cs"/>
              </a:rPr>
              <a:t>of the Common Fund is made up of Parish Offers.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means your parish’s contribution is vital to the financial well-being of the whole diocesan family, </a:t>
            </a:r>
            <a:r>
              <a:rPr lang="en-US" sz="1200" kern="1200" dirty="0">
                <a:solidFill>
                  <a:schemeClr val="tx1"/>
                </a:solidFill>
                <a:effectLst/>
                <a:latin typeface="+mn-lt"/>
                <a:ea typeface="+mn-ea"/>
                <a:cs typeface="+mn-cs"/>
              </a:rPr>
              <a:t>and helps provides a stable platform from which, together, we can </a:t>
            </a:r>
            <a:r>
              <a:rPr lang="en-GB" sz="1200" kern="1200" dirty="0">
                <a:solidFill>
                  <a:schemeClr val="tx1"/>
                </a:solidFill>
                <a:effectLst/>
                <a:latin typeface="+mn-lt"/>
                <a:ea typeface="+mn-ea"/>
                <a:cs typeface="+mn-cs"/>
              </a:rPr>
              <a:t>bring about a Church where all can flourish and ‘have life in all its fulness’ (John 10:10) as God intends.</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AB74162-CA18-47F5-8037-B53FB030C16A}" type="slidenum">
              <a:rPr lang="en-GB" smtClean="0"/>
              <a:t>3</a:t>
            </a:fld>
            <a:endParaRPr lang="en-GB"/>
          </a:p>
        </p:txBody>
      </p:sp>
    </p:spTree>
    <p:extLst>
      <p:ext uri="{BB962C8B-B14F-4D97-AF65-F5344CB8AC3E}">
        <p14:creationId xmlns:p14="http://schemas.microsoft.com/office/powerpoint/2010/main" val="299580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‘Though we are many we are one body’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Why is this the model used to finance and support mission and ministry?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answer is that this collective response enables us to collectively ensure that the word of the Lord is spread throughout the Diocese, whatever the wealth of communities.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a quote from one parish who, although in a deprived area, has been able to continue its vital presence and ministry in the community, thanks to the Common Fund.</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Giving into the Common Fund embodies biblical principles and the generosity at the heart of the first Christian communities too. We read in the New Testament how the early Christians showed a common concern for each other, sharing out their possessions. </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‘All the believers were together and had everything in common. Selling their possessions and goods, they gave to anyone as he had need.’ (Acts 2:44-45)</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Christians, we understand too that as churches, we are part of one body in Christ, but dependent upon each other.</a:t>
            </a: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For just as the body is one and has many members, and all the members of the body, though many, are one body, so it is with Christ.’ (1 </a:t>
            </a:r>
            <a:r>
              <a:rPr lang="en-GB" sz="1200" i="1" kern="1200" dirty="0" err="1">
                <a:solidFill>
                  <a:schemeClr val="tx1"/>
                </a:solidFill>
                <a:effectLst/>
                <a:latin typeface="+mn-lt"/>
                <a:ea typeface="+mn-ea"/>
                <a:cs typeface="+mn-cs"/>
              </a:rPr>
              <a:t>Corinthinians</a:t>
            </a:r>
            <a:r>
              <a:rPr lang="en-GB" sz="1200" i="1" kern="1200" dirty="0">
                <a:solidFill>
                  <a:schemeClr val="tx1"/>
                </a:solidFill>
                <a:effectLst/>
                <a:latin typeface="+mn-lt"/>
                <a:ea typeface="+mn-ea"/>
                <a:cs typeface="+mn-cs"/>
              </a:rPr>
              <a:t> 12:12)</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4</a:t>
            </a:fld>
            <a:endParaRPr lang="en-GB"/>
          </a:p>
        </p:txBody>
      </p:sp>
    </p:spTree>
    <p:extLst>
      <p:ext uri="{BB962C8B-B14F-4D97-AF65-F5344CB8AC3E}">
        <p14:creationId xmlns:p14="http://schemas.microsoft.com/office/powerpoint/2010/main" val="112290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How the Common Fund supports parish ministry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good news is that the money parishes contribute comes back to them in one form or another as ministry, mission or support services.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Indeed, the majority of the money into the Common Fund is spent on </a:t>
            </a:r>
            <a:r>
              <a:rPr lang="en-GB" sz="1200" b="1" kern="1200" dirty="0">
                <a:solidFill>
                  <a:schemeClr val="tx1"/>
                </a:solidFill>
                <a:effectLst/>
                <a:latin typeface="+mn-lt"/>
                <a:ea typeface="+mn-ea"/>
                <a:cs typeface="+mn-cs"/>
              </a:rPr>
              <a:t>parish ministry</a:t>
            </a:r>
            <a:r>
              <a:rPr lang="en-GB" sz="1200" kern="1200" dirty="0">
                <a:solidFill>
                  <a:schemeClr val="tx1"/>
                </a:solidFill>
                <a:effectLst/>
                <a:latin typeface="+mn-lt"/>
                <a:ea typeface="+mn-ea"/>
                <a:cs typeface="+mn-cs"/>
              </a:rPr>
              <a:t>. This allows a vicar to be placed in nearly every parish. It pays for things like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stipends (clergy pay)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pensions,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clergy housing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training for those already in post, as well as training future clergy. </a:t>
            </a:r>
          </a:p>
          <a:p>
            <a:endParaRPr lang="en-GB" dirty="0"/>
          </a:p>
          <a:p>
            <a:r>
              <a:rPr lang="en-GB" dirty="0"/>
              <a:t>£49,494 is how much it costs to pay for a full-time clergy-person, including employers NI, pension contributions and housing</a:t>
            </a:r>
          </a:p>
          <a:p>
            <a:br>
              <a:rPr lang="en-GB" dirty="0"/>
            </a:br>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5</a:t>
            </a:fld>
            <a:endParaRPr lang="en-GB"/>
          </a:p>
        </p:txBody>
      </p:sp>
    </p:spTree>
    <p:extLst>
      <p:ext uri="{BB962C8B-B14F-4D97-AF65-F5344CB8AC3E}">
        <p14:creationId xmlns:p14="http://schemas.microsoft.com/office/powerpoint/2010/main" val="131620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Maintaining Parish Offer during a vacancy</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‘We’re in vacancy, so why are we still be asked to pay for ministry?’</a:t>
            </a:r>
            <a:br>
              <a:rPr lang="en-GB" sz="1200" i="1"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an understandable question, however, there are several reasons why PCCs are asked to continue paying their Parish Offer in full during a vacancy.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The first is that the DBF still incurs costs maintaining the parsonage, and often a vacancy is the time when any significant works (new kitchens, bathrooms etc) are undertaken.</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Secondly, potential clergy looking at the parish will often want to assure themselves of the financial robustness and responsibility of the PCC - the fact that the Parish Offer has been maintained is a good indication of this.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third is that maintaining the Parish Offer during a vacancy allows for the provision of ministry in other areas of the diocese where the resources are limited.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Finally, as Christians, we support others, knowing that at some point in the future we ourselves may need supporting - this is the most compelling reason and goes to the heart of who and what we are called to be as part of the body of Christ.</a:t>
            </a:r>
          </a:p>
          <a:p>
            <a:pPr lvl="0"/>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6</a:t>
            </a:fld>
            <a:endParaRPr lang="en-GB"/>
          </a:p>
        </p:txBody>
      </p:sp>
    </p:spTree>
    <p:extLst>
      <p:ext uri="{BB962C8B-B14F-4D97-AF65-F5344CB8AC3E}">
        <p14:creationId xmlns:p14="http://schemas.microsoft.com/office/powerpoint/2010/main" val="419248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How the Common Fund supports: local mission </a:t>
            </a:r>
            <a:br>
              <a:rPr lang="en-GB" sz="1200" b="1" kern="1200" dirty="0">
                <a:solidFill>
                  <a:schemeClr val="tx1"/>
                </a:solidFill>
                <a:effectLst/>
                <a:latin typeface="+mn-lt"/>
                <a:ea typeface="+mn-ea"/>
                <a:cs typeface="+mn-cs"/>
              </a:rPr>
            </a:br>
            <a:br>
              <a:rPr lang="en-GB"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money is also used to support local mission and outreach, for example through:</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helping facilitate initiatives such as community projects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work with children and young people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training for lay ministry</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ensures a parish can serve its community and enable encounters with God whether the church is large or small, wealthy or poor, more rural or urban. </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means that paying into the Common Fund should not be seen as a choice between supporting your local mission or church building over something else.</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Rather your local mission – your church’s presence - is supported through the generous giving of all parishes into the Common Fund.</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7</a:t>
            </a:fld>
            <a:endParaRPr lang="en-GB"/>
          </a:p>
        </p:txBody>
      </p:sp>
    </p:spTree>
    <p:extLst>
      <p:ext uri="{BB962C8B-B14F-4D97-AF65-F5344CB8AC3E}">
        <p14:creationId xmlns:p14="http://schemas.microsoft.com/office/powerpoint/2010/main" val="294700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Money from the Common Fund additionally pays for the central services provided by the support teams at the Diocesan Office.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includes support with:</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Safeguarding, HR, and governance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Legal advice and Communications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Advice on the care and development of church buildings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Guidance on fundraising and giving, or bringing in external funding for projects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Diocesan Office colleagues help parishes maintain and grow their presence in the community, as well as meet their statutory responsibilities.</a:t>
            </a:r>
          </a:p>
          <a:p>
            <a:endParaRPr lang="en-US" sz="1200" b="1" dirty="0">
              <a:solidFill>
                <a:srgbClr val="AA1C66"/>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8</a:t>
            </a:fld>
            <a:endParaRPr lang="en-GB"/>
          </a:p>
        </p:txBody>
      </p:sp>
    </p:spTree>
    <p:extLst>
      <p:ext uri="{BB962C8B-B14F-4D97-AF65-F5344CB8AC3E}">
        <p14:creationId xmlns:p14="http://schemas.microsoft.com/office/powerpoint/2010/main" val="365658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Parish Offer is a gift by a parish or benefice into the Common Fund, with each parish or benefice able to determine the amount it will contribute.</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2025, there was a 2.5 per cent increase in Parish Offers over those made in 2024 – </a:t>
            </a:r>
            <a:r>
              <a:rPr lang="en-GB" sz="1200" b="1" kern="1200" dirty="0">
                <a:solidFill>
                  <a:schemeClr val="tx1"/>
                </a:solidFill>
                <a:effectLst/>
                <a:latin typeface="+mn-lt"/>
                <a:ea typeface="+mn-ea"/>
                <a:cs typeface="+mn-cs"/>
              </a:rPr>
              <a:t>thank you!</a:t>
            </a:r>
            <a:endParaRPr lang="en-GB"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Despite this, as this bar graph shows, </a:t>
            </a:r>
            <a:r>
              <a:rPr lang="en-GB" sz="1200" b="1" kern="1200" dirty="0">
                <a:solidFill>
                  <a:schemeClr val="tx1"/>
                </a:solidFill>
                <a:effectLst/>
                <a:latin typeface="+mn-lt"/>
                <a:ea typeface="+mn-ea"/>
                <a:cs typeface="+mn-cs"/>
              </a:rPr>
              <a:t>Parish Offers do not cover </a:t>
            </a:r>
            <a:r>
              <a:rPr lang="en-GB" sz="1200" kern="1200" dirty="0">
                <a:solidFill>
                  <a:schemeClr val="tx1"/>
                </a:solidFill>
                <a:effectLst/>
                <a:latin typeface="+mn-lt"/>
                <a:ea typeface="+mn-ea"/>
                <a:cs typeface="+mn-cs"/>
              </a:rPr>
              <a:t>the expenditure needed out of the Common Fund to cover day to day mission and ministry cost.</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shortfall </a:t>
            </a:r>
            <a:r>
              <a:rPr lang="en-GB" dirty="0"/>
              <a:t>has to be paid for out of funds generated by the Diocesan Board of Finance through:</a:t>
            </a:r>
            <a:br>
              <a:rPr lang="en-GB" dirty="0"/>
            </a:br>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Reserves</a:t>
            </a:r>
            <a:endParaRPr lang="en-GB" sz="16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Strategic development fund and parish development grants</a:t>
            </a:r>
            <a:endParaRPr lang="en-GB" sz="16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Other externally generated income</a:t>
            </a:r>
            <a:endParaRPr lang="en-GB"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subsidy is not sustainable long term which is why </a:t>
            </a:r>
            <a:r>
              <a:rPr lang="en-GB" b="1" dirty="0"/>
              <a:t>every Parish Offer is vital to help start closing this gap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2026, to meet the budget approved by Bishop’s Council – a 5 per cent increase in Parish Offers will need to be seen.</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9</a:t>
            </a:fld>
            <a:endParaRPr lang="en-GB"/>
          </a:p>
        </p:txBody>
      </p:sp>
    </p:spTree>
    <p:extLst>
      <p:ext uri="{BB962C8B-B14F-4D97-AF65-F5344CB8AC3E}">
        <p14:creationId xmlns:p14="http://schemas.microsoft.com/office/powerpoint/2010/main" val="86426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9833"/>
            <a:ext cx="7772400" cy="529008"/>
          </a:xfrm>
        </p:spPr>
        <p:txBody>
          <a:bodyPr/>
          <a:lstStyle>
            <a:lvl1pPr>
              <a:defRPr sz="27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47934" y="1916832"/>
            <a:ext cx="7812497" cy="1752600"/>
          </a:xfrm>
        </p:spPr>
        <p:txBody>
          <a:bodyPr/>
          <a:lstStyle>
            <a:lvl1pPr marL="0" indent="0" algn="l">
              <a:spcBef>
                <a:spcPts val="0"/>
              </a:spcBef>
              <a:buNone/>
              <a:defRPr sz="2700">
                <a:solidFill>
                  <a:srgbClr val="AA272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TextBox 3">
            <a:extLst>
              <a:ext uri="{FF2B5EF4-FFF2-40B4-BE49-F238E27FC236}">
                <a16:creationId xmlns:a16="http://schemas.microsoft.com/office/drawing/2014/main" id="{4FED6E8A-31F5-D74F-9F3E-517394093D0D}"/>
              </a:ext>
            </a:extLst>
          </p:cNvPr>
          <p:cNvSpPr txBox="1"/>
          <p:nvPr userDrawn="1"/>
        </p:nvSpPr>
        <p:spPr>
          <a:xfrm>
            <a:off x="278296" y="29817"/>
            <a:ext cx="184731" cy="369332"/>
          </a:xfrm>
          <a:prstGeom prst="rect">
            <a:avLst/>
          </a:prstGeom>
          <a:noFill/>
        </p:spPr>
        <p:txBody>
          <a:bodyPr wrap="none" rtlCol="0">
            <a:spAutoFit/>
          </a:body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2000" y="1304014"/>
            <a:ext cx="7344000" cy="900849"/>
          </a:xfrm>
        </p:spPr>
        <p:txBody>
          <a:bodyPr/>
          <a:lstStyle>
            <a:lvl1pPr>
              <a:defRPr sz="26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972000" y="2158983"/>
            <a:ext cx="7344000" cy="4078329"/>
          </a:xfrm>
        </p:spPr>
        <p:txBody>
          <a:bodyPr>
            <a:normAutofit/>
          </a:bodyPr>
          <a:lstStyle>
            <a:lvl1pPr>
              <a:spcBef>
                <a:spcPts val="0"/>
              </a:spcBef>
              <a:defRPr sz="2000">
                <a:latin typeface="Verdana" panose="020B0604030504040204" pitchFamily="34" charset="0"/>
                <a:ea typeface="Verdana" panose="020B0604030504040204" pitchFamily="34" charset="0"/>
                <a:cs typeface="Verdana" panose="020B0604030504040204" pitchFamily="34" charset="0"/>
              </a:defRPr>
            </a:lvl1pPr>
            <a:lvl2pPr>
              <a:spcBef>
                <a:spcPts val="0"/>
              </a:spcBef>
              <a:defRPr sz="1800">
                <a:latin typeface="Verdana" panose="020B0604030504040204" pitchFamily="34" charset="0"/>
                <a:ea typeface="Verdana" panose="020B0604030504040204" pitchFamily="34" charset="0"/>
                <a:cs typeface="Verdana" panose="020B0604030504040204" pitchFamily="34" charset="0"/>
              </a:defRPr>
            </a:lvl2pPr>
            <a:lvl3pPr>
              <a:spcBef>
                <a:spcPts val="0"/>
              </a:spcBef>
              <a:defRPr sz="1600">
                <a:latin typeface="Verdana" panose="020B0604030504040204" pitchFamily="34" charset="0"/>
                <a:ea typeface="Verdana" panose="020B0604030504040204" pitchFamily="34" charset="0"/>
                <a:cs typeface="Verdana" panose="020B0604030504040204" pitchFamily="34" charset="0"/>
              </a:defRPr>
            </a:lvl3pPr>
            <a:lvl4pPr>
              <a:spcBef>
                <a:spcPts val="0"/>
              </a:spcBef>
              <a:defRPr sz="1400">
                <a:latin typeface="Verdana" panose="020B0604030504040204" pitchFamily="34" charset="0"/>
                <a:ea typeface="Verdana" panose="020B0604030504040204" pitchFamily="34" charset="0"/>
                <a:cs typeface="Verdana" panose="020B0604030504040204" pitchFamily="34" charset="0"/>
              </a:defRPr>
            </a:lvl4pPr>
            <a:lvl5pPr>
              <a:spcBef>
                <a:spcPts val="0"/>
              </a:spcBef>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3546000" y="1304014"/>
            <a:ext cx="4770000" cy="900849"/>
          </a:xfrm>
        </p:spPr>
        <p:txBody>
          <a:bodyPr/>
          <a:lstStyle>
            <a:lvl1pPr>
              <a:defRPr sz="27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46000" y="2158983"/>
            <a:ext cx="4770000" cy="4078329"/>
          </a:xfrm>
        </p:spPr>
        <p:txBody>
          <a:bodyPr>
            <a:normAutofit/>
          </a:bodyPr>
          <a:lstStyle>
            <a:lvl1pPr>
              <a:spcBef>
                <a:spcPts val="0"/>
              </a:spcBef>
              <a:defRPr sz="2000">
                <a:latin typeface="Verdana" panose="020B0604030504040204" pitchFamily="34" charset="0"/>
                <a:ea typeface="Verdana" panose="020B0604030504040204" pitchFamily="34" charset="0"/>
                <a:cs typeface="Verdana" panose="020B0604030504040204" pitchFamily="34" charset="0"/>
              </a:defRPr>
            </a:lvl1pPr>
            <a:lvl2pPr>
              <a:spcBef>
                <a:spcPts val="0"/>
              </a:spcBef>
              <a:defRPr sz="1800">
                <a:latin typeface="Verdana" panose="020B0604030504040204" pitchFamily="34" charset="0"/>
                <a:ea typeface="Verdana" panose="020B0604030504040204" pitchFamily="34" charset="0"/>
                <a:cs typeface="Verdana" panose="020B0604030504040204" pitchFamily="34" charset="0"/>
              </a:defRPr>
            </a:lvl2pPr>
            <a:lvl3pPr>
              <a:spcBef>
                <a:spcPts val="0"/>
              </a:spcBef>
              <a:defRPr sz="1600">
                <a:latin typeface="Verdana" panose="020B0604030504040204" pitchFamily="34" charset="0"/>
                <a:ea typeface="Verdana" panose="020B0604030504040204" pitchFamily="34" charset="0"/>
                <a:cs typeface="Verdana" panose="020B0604030504040204" pitchFamily="34" charset="0"/>
              </a:defRPr>
            </a:lvl3pPr>
            <a:lvl4pPr>
              <a:spcBef>
                <a:spcPts val="0"/>
              </a:spcBef>
              <a:defRPr sz="1400">
                <a:latin typeface="Verdana" panose="020B0604030504040204" pitchFamily="34" charset="0"/>
                <a:ea typeface="Verdana" panose="020B0604030504040204" pitchFamily="34" charset="0"/>
                <a:cs typeface="Verdana" panose="020B0604030504040204" pitchFamily="34" charset="0"/>
              </a:defRPr>
            </a:lvl4pPr>
            <a:lvl5pPr>
              <a:spcBef>
                <a:spcPts val="0"/>
              </a:spcBef>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0"/>
          </p:nvPr>
        </p:nvSpPr>
        <p:spPr>
          <a:xfrm>
            <a:off x="746940" y="1442081"/>
            <a:ext cx="2682000" cy="3294000"/>
          </a:xfrm>
          <a:ln>
            <a:solidFill>
              <a:srgbClr val="AA272F"/>
            </a:solidFill>
          </a:ln>
        </p:spPr>
        <p:txBody>
          <a:bodyPr rtlCol="0">
            <a:normAutofit/>
          </a:bodyPr>
          <a:lstStyle>
            <a:lvl1pPr>
              <a:defRPr sz="2600">
                <a:latin typeface="Verdana" panose="020B0604030504040204" pitchFamily="34" charset="0"/>
                <a:ea typeface="Verdana" panose="020B0604030504040204" pitchFamily="34" charset="0"/>
                <a:cs typeface="Verdana" panose="020B0604030504040204" pitchFamily="34" charset="0"/>
              </a:defRPr>
            </a:lvl1pPr>
          </a:lstStyle>
          <a:p>
            <a:pPr lvl="0"/>
            <a:r>
              <a:rPr lang="en-US" noProof="0" dirty="0"/>
              <a:t>Click icon to add picture</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E100773-E646-4117-974C-9F54E9F45C59}" type="slidenum">
              <a:rPr lang="en-US" altLang="en-US"/>
              <a:pPr>
                <a:defRPr/>
              </a:pPr>
              <a:t>‹#›</a:t>
            </a:fld>
            <a:endParaRPr lang="en-US" altLang="en-US"/>
          </a:p>
        </p:txBody>
      </p:sp>
    </p:spTree>
    <p:extLst>
      <p:ext uri="{BB962C8B-B14F-4D97-AF65-F5344CB8AC3E}">
        <p14:creationId xmlns:p14="http://schemas.microsoft.com/office/powerpoint/2010/main" val="228164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bwMode="auto">
          <a:xfrm>
            <a:off x="-65301" y="0"/>
            <a:ext cx="9301522" cy="6858000"/>
          </a:xfrm>
          <a:prstGeom prst="rect">
            <a:avLst/>
          </a:prstGeom>
          <a:noFill/>
          <a:ln w="9525">
            <a:noFill/>
            <a:miter lim="800000"/>
            <a:headEnd/>
            <a:tailEnd/>
          </a:ln>
        </p:spPr>
      </p:pic>
      <p:pic>
        <p:nvPicPr>
          <p:cNvPr id="1027" name="Picture 5" descr="Diocese Shield Colour.png"/>
          <p:cNvPicPr>
            <a:picLocks noChangeAspect="1"/>
          </p:cNvPicPr>
          <p:nvPr userDrawn="1"/>
        </p:nvPicPr>
        <p:blipFill>
          <a:blip r:embed="rId8"/>
          <a:srcRect/>
          <a:stretch>
            <a:fillRect/>
          </a:stretch>
        </p:blipFill>
        <p:spPr bwMode="auto">
          <a:xfrm>
            <a:off x="6732588" y="395288"/>
            <a:ext cx="2005012" cy="649287"/>
          </a:xfrm>
          <a:prstGeom prst="rect">
            <a:avLst/>
          </a:prstGeom>
          <a:noFill/>
          <a:ln w="9525">
            <a:noFill/>
            <a:miter lim="800000"/>
            <a:headEnd/>
            <a:tailEnd/>
          </a:ln>
        </p:spPr>
      </p:pic>
      <p:sp>
        <p:nvSpPr>
          <p:cNvPr id="1028" name="Title Placeholder 1"/>
          <p:cNvSpPr>
            <a:spLocks noGrp="1"/>
          </p:cNvSpPr>
          <p:nvPr>
            <p:ph type="title"/>
          </p:nvPr>
        </p:nvSpPr>
        <p:spPr bwMode="auto">
          <a:xfrm>
            <a:off x="971550" y="1295400"/>
            <a:ext cx="7345363" cy="693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1029" name="Text Placeholder 2"/>
          <p:cNvSpPr>
            <a:spLocks noGrp="1"/>
          </p:cNvSpPr>
          <p:nvPr>
            <p:ph type="body" idx="1"/>
          </p:nvPr>
        </p:nvSpPr>
        <p:spPr bwMode="auto">
          <a:xfrm>
            <a:off x="971550" y="2035175"/>
            <a:ext cx="7345363" cy="4202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fontAlgn="base">
        <a:spcBef>
          <a:spcPct val="0"/>
        </a:spcBef>
        <a:spcAft>
          <a:spcPct val="0"/>
        </a:spcAft>
        <a:defRPr sz="2800" b="1" kern="1200">
          <a:solidFill>
            <a:schemeClr val="tx1"/>
          </a:solidFill>
          <a:latin typeface="Tahoma" pitchFamily="34" charset="0"/>
          <a:ea typeface="Tahoma" pitchFamily="34" charset="0"/>
          <a:cs typeface="Tahoma" pitchFamily="34" charset="0"/>
        </a:defRPr>
      </a:lvl1pPr>
      <a:lvl2pPr algn="l" rtl="0" fontAlgn="base">
        <a:spcBef>
          <a:spcPct val="0"/>
        </a:spcBef>
        <a:spcAft>
          <a:spcPct val="0"/>
        </a:spcAft>
        <a:defRPr sz="2800" b="1">
          <a:solidFill>
            <a:schemeClr val="tx1"/>
          </a:solidFill>
          <a:latin typeface="Tahoma" pitchFamily="34" charset="0"/>
          <a:cs typeface="Tahoma" pitchFamily="34" charset="0"/>
        </a:defRPr>
      </a:lvl2pPr>
      <a:lvl3pPr algn="l" rtl="0" fontAlgn="base">
        <a:spcBef>
          <a:spcPct val="0"/>
        </a:spcBef>
        <a:spcAft>
          <a:spcPct val="0"/>
        </a:spcAft>
        <a:defRPr sz="2800" b="1">
          <a:solidFill>
            <a:schemeClr val="tx1"/>
          </a:solidFill>
          <a:latin typeface="Tahoma" pitchFamily="34" charset="0"/>
          <a:cs typeface="Tahoma" pitchFamily="34" charset="0"/>
        </a:defRPr>
      </a:lvl3pPr>
      <a:lvl4pPr algn="l" rtl="0" fontAlgn="base">
        <a:spcBef>
          <a:spcPct val="0"/>
        </a:spcBef>
        <a:spcAft>
          <a:spcPct val="0"/>
        </a:spcAft>
        <a:defRPr sz="2800" b="1">
          <a:solidFill>
            <a:schemeClr val="tx1"/>
          </a:solidFill>
          <a:latin typeface="Tahoma" pitchFamily="34" charset="0"/>
          <a:cs typeface="Tahoma" pitchFamily="34" charset="0"/>
        </a:defRPr>
      </a:lvl4pPr>
      <a:lvl5pPr algn="l" rtl="0" fontAlgn="base">
        <a:spcBef>
          <a:spcPct val="0"/>
        </a:spcBef>
        <a:spcAft>
          <a:spcPct val="0"/>
        </a:spcAft>
        <a:defRPr sz="2800" b="1">
          <a:solidFill>
            <a:schemeClr val="tx1"/>
          </a:solidFill>
          <a:latin typeface="Tahoma" pitchFamily="34" charset="0"/>
          <a:cs typeface="Tahoma" pitchFamily="34" charset="0"/>
        </a:defRPr>
      </a:lvl5pPr>
      <a:lvl6pPr marL="457200" algn="l" rtl="0" fontAlgn="base">
        <a:spcBef>
          <a:spcPct val="0"/>
        </a:spcBef>
        <a:spcAft>
          <a:spcPct val="0"/>
        </a:spcAft>
        <a:defRPr sz="2800" b="1">
          <a:solidFill>
            <a:schemeClr val="tx1"/>
          </a:solidFill>
          <a:latin typeface="Tahoma" pitchFamily="34" charset="0"/>
          <a:cs typeface="Tahoma" pitchFamily="34" charset="0"/>
        </a:defRPr>
      </a:lvl6pPr>
      <a:lvl7pPr marL="914400" algn="l" rtl="0" fontAlgn="base">
        <a:spcBef>
          <a:spcPct val="0"/>
        </a:spcBef>
        <a:spcAft>
          <a:spcPct val="0"/>
        </a:spcAft>
        <a:defRPr sz="2800" b="1">
          <a:solidFill>
            <a:schemeClr val="tx1"/>
          </a:solidFill>
          <a:latin typeface="Tahoma" pitchFamily="34" charset="0"/>
          <a:cs typeface="Tahoma" pitchFamily="34" charset="0"/>
        </a:defRPr>
      </a:lvl7pPr>
      <a:lvl8pPr marL="1371600" algn="l" rtl="0" fontAlgn="base">
        <a:spcBef>
          <a:spcPct val="0"/>
        </a:spcBef>
        <a:spcAft>
          <a:spcPct val="0"/>
        </a:spcAft>
        <a:defRPr sz="2800" b="1">
          <a:solidFill>
            <a:schemeClr val="tx1"/>
          </a:solidFill>
          <a:latin typeface="Tahoma" pitchFamily="34" charset="0"/>
          <a:cs typeface="Tahoma" pitchFamily="34" charset="0"/>
        </a:defRPr>
      </a:lvl8pPr>
      <a:lvl9pPr marL="1828800" algn="l" rtl="0" fontAlgn="base">
        <a:spcBef>
          <a:spcPct val="0"/>
        </a:spcBef>
        <a:spcAft>
          <a:spcPct val="0"/>
        </a:spcAft>
        <a:defRPr sz="2800" b="1">
          <a:solidFill>
            <a:schemeClr val="tx1"/>
          </a:solidFill>
          <a:latin typeface="Tahoma" pitchFamily="34" charset="0"/>
          <a:cs typeface="Tahoma" pitchFamily="34" charset="0"/>
        </a:defRPr>
      </a:lvl9pPr>
    </p:titleStyle>
    <p:bodyStyle>
      <a:lvl1pPr marL="342900" indent="-342900" algn="l" rtl="0" fontAlgn="base">
        <a:spcBef>
          <a:spcPct val="0"/>
        </a:spcBef>
        <a:spcAft>
          <a:spcPct val="0"/>
        </a:spcAft>
        <a:buClr>
          <a:srgbClr val="AA272F"/>
        </a:buClr>
        <a:buSzPct val="105000"/>
        <a:buFont typeface="Arial" charset="0"/>
        <a:buChar char="•"/>
        <a:defRPr sz="2800" kern="1200">
          <a:solidFill>
            <a:schemeClr val="tx1"/>
          </a:solidFill>
          <a:latin typeface="Tahoma" pitchFamily="34" charset="0"/>
          <a:ea typeface="Tahoma" pitchFamily="34" charset="0"/>
          <a:cs typeface="Tahoma" pitchFamily="34" charset="0"/>
        </a:defRPr>
      </a:lvl1pPr>
      <a:lvl2pPr marL="742950" indent="-285750" algn="l" rtl="0" fontAlgn="base">
        <a:spcBef>
          <a:spcPct val="0"/>
        </a:spcBef>
        <a:spcAft>
          <a:spcPct val="0"/>
        </a:spcAft>
        <a:buClr>
          <a:srgbClr val="AA272F"/>
        </a:buClr>
        <a:buSzPct val="105000"/>
        <a:buFont typeface="Arial" charset="0"/>
        <a:buChar char="–"/>
        <a:defRPr sz="2400" kern="1200">
          <a:solidFill>
            <a:schemeClr val="tx1"/>
          </a:solidFill>
          <a:latin typeface="Tahoma" pitchFamily="34" charset="0"/>
          <a:ea typeface="Tahoma" pitchFamily="34" charset="0"/>
          <a:cs typeface="Tahoma" pitchFamily="34" charset="0"/>
        </a:defRPr>
      </a:lvl2pPr>
      <a:lvl3pPr marL="1143000" indent="-228600" algn="l" rtl="0" fontAlgn="base">
        <a:spcBef>
          <a:spcPct val="0"/>
        </a:spcBef>
        <a:spcAft>
          <a:spcPct val="0"/>
        </a:spcAft>
        <a:buClr>
          <a:srgbClr val="AA272F"/>
        </a:buClr>
        <a:buSzPct val="105000"/>
        <a:buFont typeface="Arial" charset="0"/>
        <a:buChar char="•"/>
        <a:defRPr sz="2000" kern="1200">
          <a:solidFill>
            <a:schemeClr val="tx1"/>
          </a:solidFill>
          <a:latin typeface="Tahoma" pitchFamily="34" charset="0"/>
          <a:ea typeface="Tahoma" pitchFamily="34" charset="0"/>
          <a:cs typeface="Tahoma" pitchFamily="34" charset="0"/>
        </a:defRPr>
      </a:lvl3pPr>
      <a:lvl4pPr marL="1600200" indent="-228600" algn="l" rtl="0" fontAlgn="base">
        <a:spcBef>
          <a:spcPct val="0"/>
        </a:spcBef>
        <a:spcAft>
          <a:spcPct val="0"/>
        </a:spcAft>
        <a:buClr>
          <a:srgbClr val="AA272F"/>
        </a:buClr>
        <a:buSzPct val="105000"/>
        <a:buFont typeface="Arial" charset="0"/>
        <a:buChar char="–"/>
        <a:defRPr kern="1200">
          <a:solidFill>
            <a:schemeClr val="tx1"/>
          </a:solidFill>
          <a:latin typeface="Tahoma" pitchFamily="34" charset="0"/>
          <a:ea typeface="Tahoma" pitchFamily="34" charset="0"/>
          <a:cs typeface="Tahoma" pitchFamily="34" charset="0"/>
        </a:defRPr>
      </a:lvl4pPr>
      <a:lvl5pPr marL="2057400" indent="-228600" algn="l" rtl="0" fontAlgn="base">
        <a:spcBef>
          <a:spcPct val="0"/>
        </a:spcBef>
        <a:spcAft>
          <a:spcPct val="0"/>
        </a:spcAft>
        <a:buClr>
          <a:srgbClr val="AA272F"/>
        </a:buClr>
        <a:buSzPct val="105000"/>
        <a:buFont typeface="Arial" charset="0"/>
        <a:buChar char="»"/>
        <a:defRPr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2E94C-3A77-8871-9018-F1B41B3E909F}"/>
              </a:ext>
            </a:extLst>
          </p:cNvPr>
          <p:cNvSpPr>
            <a:spLocks noGrp="1"/>
          </p:cNvSpPr>
          <p:nvPr>
            <p:ph idx="1"/>
          </p:nvPr>
        </p:nvSpPr>
        <p:spPr>
          <a:xfrm>
            <a:off x="539552" y="2348880"/>
            <a:ext cx="7344000" cy="4078329"/>
          </a:xfrm>
        </p:spPr>
        <p:txBody>
          <a:bodyPr>
            <a:normAutofit/>
          </a:bodyPr>
          <a:lstStyle/>
          <a:p>
            <a:pPr marL="0" indent="0" algn="ctr">
              <a:buNone/>
            </a:pPr>
            <a:r>
              <a:rPr lang="en-GB" sz="3600" b="1" dirty="0">
                <a:solidFill>
                  <a:srgbClr val="AA272F"/>
                </a:solidFill>
                <a:latin typeface="Open Sans" panose="020B0606030504020204" pitchFamily="34" charset="0"/>
                <a:ea typeface="Open Sans" panose="020B0606030504020204" pitchFamily="34" charset="0"/>
                <a:cs typeface="Open Sans" panose="020B0606030504020204" pitchFamily="34" charset="0"/>
              </a:rPr>
              <a:t>Why your Parish Offer </a:t>
            </a:r>
          </a:p>
          <a:p>
            <a:pPr marL="0" indent="0" algn="ctr">
              <a:buNone/>
            </a:pPr>
            <a:r>
              <a:rPr lang="en-GB" sz="3600" b="1" dirty="0">
                <a:solidFill>
                  <a:srgbClr val="AA272F"/>
                </a:solidFill>
                <a:latin typeface="Open Sans" panose="020B0606030504020204" pitchFamily="34" charset="0"/>
                <a:ea typeface="Open Sans" panose="020B0606030504020204" pitchFamily="34" charset="0"/>
                <a:cs typeface="Open Sans" panose="020B0606030504020204" pitchFamily="34" charset="0"/>
              </a:rPr>
              <a:t>matters</a:t>
            </a:r>
          </a:p>
        </p:txBody>
      </p:sp>
    </p:spTree>
    <p:extLst>
      <p:ext uri="{BB962C8B-B14F-4D97-AF65-F5344CB8AC3E}">
        <p14:creationId xmlns:p14="http://schemas.microsoft.com/office/powerpoint/2010/main" val="384238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2930-495A-F73E-6462-C31E07C38763}"/>
              </a:ext>
            </a:extLst>
          </p:cNvPr>
          <p:cNvSpPr>
            <a:spLocks noGrp="1"/>
          </p:cNvSpPr>
          <p:nvPr>
            <p:ph type="title"/>
          </p:nvPr>
        </p:nvSpPr>
        <p:spPr>
          <a:xfrm>
            <a:off x="467544" y="600294"/>
            <a:ext cx="7344000" cy="900849"/>
          </a:xfrm>
        </p:spPr>
        <p:txBody>
          <a:bodyPr/>
          <a:lstStyle/>
          <a:p>
            <a:r>
              <a:rPr lang="en-US" sz="2800" b="0" dirty="0">
                <a:solidFill>
                  <a:srgbClr val="AA272F"/>
                </a:solidFill>
                <a:latin typeface="Open Sans" panose="020B0606030504020204" pitchFamily="34" charset="0"/>
                <a:ea typeface="Open Sans" panose="020B0606030504020204" pitchFamily="34" charset="0"/>
                <a:cs typeface="Open Sans" panose="020B0606030504020204" pitchFamily="34" charset="0"/>
              </a:rPr>
              <a:t>A reducing deficit</a:t>
            </a:r>
            <a:endParaRPr lang="en-GB" sz="2800" b="0" dirty="0">
              <a:solidFill>
                <a:srgbClr val="AA272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B3C86476-84F0-E815-A16D-C21FB5905143}"/>
              </a:ext>
            </a:extLst>
          </p:cNvPr>
          <p:cNvSpPr>
            <a:spLocks noGrp="1"/>
          </p:cNvSpPr>
          <p:nvPr>
            <p:ph idx="1"/>
          </p:nvPr>
        </p:nvSpPr>
        <p:spPr>
          <a:xfrm>
            <a:off x="492649" y="1535100"/>
            <a:ext cx="7344000" cy="4078329"/>
          </a:xfrm>
        </p:spPr>
        <p:txBody>
          <a:bodyPr>
            <a:normAutofit/>
          </a:bodyPr>
          <a:lstStyle/>
          <a:p>
            <a:pPr marL="0" indent="0">
              <a:buNone/>
            </a:pPr>
            <a:r>
              <a:rPr lang="en-GB" sz="2400" dirty="0">
                <a:latin typeface="Open Sans" panose="020B0606030504020204" pitchFamily="34" charset="0"/>
                <a:ea typeface="Open Sans" panose="020B0606030504020204" pitchFamily="34" charset="0"/>
                <a:cs typeface="Open Sans" panose="020B0606030504020204" pitchFamily="34" charset="0"/>
              </a:rPr>
              <a:t>The diocese’s operating deficit has been </a:t>
            </a:r>
            <a:br>
              <a:rPr lang="en-GB" sz="2400" dirty="0">
                <a:latin typeface="Open Sans" panose="020B0606030504020204" pitchFamily="34" charset="0"/>
                <a:ea typeface="Open Sans" panose="020B0606030504020204" pitchFamily="34" charset="0"/>
                <a:cs typeface="Open Sans" panose="020B0606030504020204" pitchFamily="34" charset="0"/>
              </a:rPr>
            </a:br>
            <a:r>
              <a:rPr lang="en-GB" sz="2400" dirty="0">
                <a:latin typeface="Open Sans" panose="020B0606030504020204" pitchFamily="34" charset="0"/>
                <a:ea typeface="Open Sans" panose="020B0606030504020204" pitchFamily="34" charset="0"/>
                <a:cs typeface="Open Sans" panose="020B0606030504020204" pitchFamily="34" charset="0"/>
              </a:rPr>
              <a:t>gradually reducing.</a:t>
            </a:r>
          </a:p>
          <a:p>
            <a:pPr marL="0" indent="0">
              <a:buNone/>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2400" dirty="0">
                <a:latin typeface="Open Sans" panose="020B0606030504020204" pitchFamily="34" charset="0"/>
                <a:ea typeface="Open Sans" panose="020B0606030504020204" pitchFamily="34" charset="0"/>
                <a:cs typeface="Open Sans" panose="020B0606030504020204" pitchFamily="34" charset="0"/>
              </a:rPr>
              <a:t>Despite the ongoing invest in parish ministry, </a:t>
            </a:r>
          </a:p>
          <a:p>
            <a:pPr marL="0" indent="0">
              <a:buNone/>
            </a:pPr>
            <a:r>
              <a:rPr lang="en-GB" sz="2400" dirty="0">
                <a:latin typeface="Open Sans" panose="020B0606030504020204" pitchFamily="34" charset="0"/>
                <a:ea typeface="Open Sans" panose="020B0606030504020204" pitchFamily="34" charset="0"/>
                <a:cs typeface="Open Sans" panose="020B0606030504020204" pitchFamily="34" charset="0"/>
              </a:rPr>
              <a:t>2026 sees the lowest deficit for several years</a:t>
            </a:r>
          </a:p>
          <a:p>
            <a:pPr marL="0" indent="0">
              <a:buNone/>
            </a:pPr>
            <a:endParaRPr lang="en-GB" sz="2400" dirty="0">
              <a:latin typeface="Open Sans" panose="020B0606030504020204" pitchFamily="34" charset="0"/>
              <a:ea typeface="Open Sans" panose="020B0606030504020204" pitchFamily="34" charset="0"/>
              <a:cs typeface="Open Sans" panose="020B0606030504020204" pitchFamily="34" charset="0"/>
            </a:endParaRP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GB" sz="2800" b="1" dirty="0">
                <a:solidFill>
                  <a:srgbClr val="203C86"/>
                </a:solidFill>
                <a:latin typeface="Open Sans" panose="020B0606030504020204" pitchFamily="34" charset="0"/>
                <a:ea typeface="Open Sans" panose="020B0606030504020204" pitchFamily="34" charset="0"/>
                <a:cs typeface="Open Sans" panose="020B0606030504020204" pitchFamily="34" charset="0"/>
              </a:rPr>
              <a:t>£670, 000 deficit  = the lowest for</a:t>
            </a:r>
            <a:br>
              <a:rPr lang="en-GB" sz="2800" b="1" dirty="0">
                <a:solidFill>
                  <a:srgbClr val="203C86"/>
                </a:solidFill>
                <a:latin typeface="Open Sans" panose="020B0606030504020204" pitchFamily="34" charset="0"/>
                <a:ea typeface="Open Sans" panose="020B0606030504020204" pitchFamily="34" charset="0"/>
                <a:cs typeface="Open Sans" panose="020B0606030504020204" pitchFamily="34" charset="0"/>
              </a:rPr>
            </a:br>
            <a:r>
              <a:rPr lang="en-GB" sz="2800" b="1" dirty="0">
                <a:solidFill>
                  <a:srgbClr val="203C86"/>
                </a:solidFill>
                <a:latin typeface="Open Sans" panose="020B0606030504020204" pitchFamily="34" charset="0"/>
                <a:ea typeface="Open Sans" panose="020B0606030504020204" pitchFamily="34" charset="0"/>
                <a:cs typeface="Open Sans" panose="020B0606030504020204" pitchFamily="34" charset="0"/>
              </a:rPr>
              <a:t>many years</a:t>
            </a:r>
          </a:p>
        </p:txBody>
      </p:sp>
      <p:sp>
        <p:nvSpPr>
          <p:cNvPr id="5" name="Arrow: Down 4">
            <a:extLst>
              <a:ext uri="{FF2B5EF4-FFF2-40B4-BE49-F238E27FC236}">
                <a16:creationId xmlns:a16="http://schemas.microsoft.com/office/drawing/2014/main" id="{4DAB447F-422D-1F7A-529B-B016842EF716}"/>
              </a:ext>
            </a:extLst>
          </p:cNvPr>
          <p:cNvSpPr/>
          <p:nvPr/>
        </p:nvSpPr>
        <p:spPr>
          <a:xfrm>
            <a:off x="6963348" y="1700808"/>
            <a:ext cx="2195736" cy="4200653"/>
          </a:xfrm>
          <a:prstGeom prst="downArrow">
            <a:avLst/>
          </a:prstGeom>
          <a:solidFill>
            <a:srgbClr val="203C86"/>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Tree>
    <p:extLst>
      <p:ext uri="{BB962C8B-B14F-4D97-AF65-F5344CB8AC3E}">
        <p14:creationId xmlns:p14="http://schemas.microsoft.com/office/powerpoint/2010/main" val="199388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AB0D-B33C-E22E-0D4B-98E0BA68808F}"/>
              </a:ext>
            </a:extLst>
          </p:cNvPr>
          <p:cNvSpPr>
            <a:spLocks noGrp="1"/>
          </p:cNvSpPr>
          <p:nvPr>
            <p:ph type="title"/>
          </p:nvPr>
        </p:nvSpPr>
        <p:spPr>
          <a:xfrm>
            <a:off x="539188" y="476672"/>
            <a:ext cx="8229600" cy="1143000"/>
          </a:xfrm>
        </p:spPr>
        <p:txBody>
          <a:bodyPr/>
          <a:lstStyle/>
          <a:p>
            <a:r>
              <a:rPr lang="en-GB" b="0" dirty="0">
                <a:solidFill>
                  <a:srgbClr val="AA272F"/>
                </a:solidFill>
                <a:latin typeface="Open Sans" panose="020B0606030504020204" pitchFamily="34" charset="0"/>
                <a:ea typeface="Open Sans" panose="020B0606030504020204" pitchFamily="34" charset="0"/>
                <a:cs typeface="Open Sans" panose="020B0606030504020204" pitchFamily="34" charset="0"/>
              </a:rPr>
              <a:t>A budget investing in parishes</a:t>
            </a:r>
          </a:p>
        </p:txBody>
      </p:sp>
      <p:sp>
        <p:nvSpPr>
          <p:cNvPr id="3" name="Text Placeholder 2">
            <a:extLst>
              <a:ext uri="{FF2B5EF4-FFF2-40B4-BE49-F238E27FC236}">
                <a16:creationId xmlns:a16="http://schemas.microsoft.com/office/drawing/2014/main" id="{8614BD81-62A6-730B-DFD4-57AC776E86AC}"/>
              </a:ext>
            </a:extLst>
          </p:cNvPr>
          <p:cNvSpPr>
            <a:spLocks noGrp="1"/>
          </p:cNvSpPr>
          <p:nvPr>
            <p:ph type="body" sz="half" idx="1"/>
          </p:nvPr>
        </p:nvSpPr>
        <p:spPr>
          <a:xfrm>
            <a:off x="539188" y="1475656"/>
            <a:ext cx="8229600" cy="4525963"/>
          </a:xfrm>
        </p:spPr>
        <p:txBody>
          <a:bodyPr/>
          <a:lstStyle/>
          <a:p>
            <a:pPr marL="0" indent="0">
              <a:buNone/>
            </a:pPr>
            <a:r>
              <a:rPr lang="en-GB" sz="2400" dirty="0">
                <a:latin typeface="Open Sans" panose="020B0606030504020204" pitchFamily="34" charset="0"/>
                <a:ea typeface="Open Sans" panose="020B0606030504020204" pitchFamily="34" charset="0"/>
                <a:cs typeface="Open Sans" panose="020B0606030504020204" pitchFamily="34" charset="0"/>
              </a:rPr>
              <a:t>This year’s diocesan budget represents an </a:t>
            </a:r>
            <a:r>
              <a:rPr lang="en-GB" sz="2400" b="1" dirty="0">
                <a:latin typeface="Open Sans" panose="020B0606030504020204" pitchFamily="34" charset="0"/>
                <a:ea typeface="Open Sans" panose="020B0606030504020204" pitchFamily="34" charset="0"/>
                <a:cs typeface="Open Sans" panose="020B0606030504020204" pitchFamily="34" charset="0"/>
              </a:rPr>
              <a:t>additional £1m being invested in parochial ministry</a:t>
            </a:r>
            <a:r>
              <a:rPr lang="en-GB" sz="2400" dirty="0">
                <a:latin typeface="Open Sans" panose="020B0606030504020204" pitchFamily="34" charset="0"/>
                <a:ea typeface="Open Sans" panose="020B0606030504020204" pitchFamily="34" charset="0"/>
                <a:cs typeface="Open Sans" panose="020B0606030504020204" pitchFamily="34" charset="0"/>
              </a:rPr>
              <a:t>:</a:t>
            </a:r>
            <a:br>
              <a:rPr lang="en-GB" sz="2400" dirty="0">
                <a:latin typeface="Open Sans" panose="020B0606030504020204" pitchFamily="34" charset="0"/>
                <a:ea typeface="Open Sans" panose="020B0606030504020204" pitchFamily="34" charset="0"/>
                <a:cs typeface="Open Sans" panose="020B0606030504020204" pitchFamily="34" charset="0"/>
              </a:rPr>
            </a:br>
            <a:endParaRPr lang="en-GB" sz="2400" dirty="0">
              <a:latin typeface="Open Sans" panose="020B0606030504020204" pitchFamily="34" charset="0"/>
              <a:ea typeface="Open Sans" panose="020B0606030504020204" pitchFamily="34" charset="0"/>
              <a:cs typeface="Open Sans" panose="020B0606030504020204" pitchFamily="34" charset="0"/>
            </a:endParaRPr>
          </a:p>
          <a:p>
            <a:r>
              <a:rPr lang="en-GB" sz="2400" dirty="0">
                <a:latin typeface="Open Sans" panose="020B0606030504020204" pitchFamily="34" charset="0"/>
                <a:ea typeface="Open Sans" panose="020B0606030504020204" pitchFamily="34" charset="0"/>
                <a:cs typeface="Open Sans" panose="020B0606030504020204" pitchFamily="34" charset="0"/>
              </a:rPr>
              <a:t>10% increase in clergy stipends</a:t>
            </a: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r>
              <a:rPr lang="en-GB" sz="2400" dirty="0">
                <a:latin typeface="Open Sans" panose="020B0606030504020204" pitchFamily="34" charset="0"/>
                <a:ea typeface="Open Sans" panose="020B0606030504020204" pitchFamily="34" charset="0"/>
                <a:cs typeface="Open Sans" panose="020B0606030504020204" pitchFamily="34" charset="0"/>
              </a:rPr>
              <a:t>Additional £200k for maintenance of clergy properties</a:t>
            </a:r>
            <a:br>
              <a:rPr lang="en-GB" sz="2400" dirty="0">
                <a:latin typeface="Open Sans" panose="020B0606030504020204" pitchFamily="34" charset="0"/>
                <a:ea typeface="Open Sans" panose="020B0606030504020204" pitchFamily="34" charset="0"/>
                <a:cs typeface="Open Sans" panose="020B0606030504020204" pitchFamily="34" charset="0"/>
              </a:rPr>
            </a:br>
            <a:endParaRPr lang="en-GB" sz="2400" dirty="0">
              <a:latin typeface="Open Sans" panose="020B0606030504020204" pitchFamily="34" charset="0"/>
              <a:ea typeface="Open Sans" panose="020B0606030504020204" pitchFamily="34" charset="0"/>
              <a:cs typeface="Open Sans" panose="020B0606030504020204" pitchFamily="34" charset="0"/>
            </a:endParaRPr>
          </a:p>
          <a:p>
            <a:r>
              <a:rPr lang="en-GB" sz="2400" dirty="0">
                <a:latin typeface="Open Sans" panose="020B0606030504020204" pitchFamily="34" charset="0"/>
                <a:ea typeface="Open Sans" panose="020B0606030504020204" pitchFamily="34" charset="0"/>
                <a:cs typeface="Open Sans" panose="020B0606030504020204" pitchFamily="34" charset="0"/>
              </a:rPr>
              <a:t>8 new curates starting their ministry in July 2026</a:t>
            </a:r>
            <a:br>
              <a:rPr lang="en-GB" sz="2400" dirty="0">
                <a:latin typeface="Open Sans" panose="020B0606030504020204" pitchFamily="34" charset="0"/>
                <a:ea typeface="Open Sans" panose="020B0606030504020204" pitchFamily="34" charset="0"/>
                <a:cs typeface="Open Sans" panose="020B0606030504020204" pitchFamily="34" charset="0"/>
              </a:rPr>
            </a:br>
            <a:endParaRPr lang="en-GB" sz="2400" dirty="0">
              <a:latin typeface="Open Sans" panose="020B0606030504020204" pitchFamily="34" charset="0"/>
              <a:ea typeface="Open Sans" panose="020B0606030504020204" pitchFamily="34" charset="0"/>
              <a:cs typeface="Open Sans" panose="020B0606030504020204" pitchFamily="34" charset="0"/>
            </a:endParaRPr>
          </a:p>
          <a:p>
            <a:r>
              <a:rPr lang="en-GB" sz="2400" dirty="0">
                <a:latin typeface="Open Sans" panose="020B0606030504020204" pitchFamily="34" charset="0"/>
                <a:ea typeface="Open Sans" panose="020B0606030504020204" pitchFamily="34" charset="0"/>
                <a:cs typeface="Open Sans" panose="020B0606030504020204" pitchFamily="34" charset="0"/>
              </a:rPr>
              <a:t>Proactive work to reduction the clergy vacancy rate</a:t>
            </a:r>
            <a:br>
              <a:rPr lang="en-GB" sz="2400" dirty="0">
                <a:latin typeface="Open Sans" panose="020B0606030504020204" pitchFamily="34" charset="0"/>
                <a:ea typeface="Open Sans" panose="020B0606030504020204" pitchFamily="34" charset="0"/>
                <a:cs typeface="Open Sans" panose="020B0606030504020204" pitchFamily="34" charset="0"/>
              </a:rPr>
            </a:b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92042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CEF252-DD13-40A8-8914-F5774DA5B203}"/>
              </a:ext>
            </a:extLst>
          </p:cNvPr>
          <p:cNvPicPr>
            <a:picLocks noGrp="1" noChangeAspect="1"/>
          </p:cNvPicPr>
          <p:nvPr>
            <p:ph idx="1"/>
          </p:nvPr>
        </p:nvPicPr>
        <p:blipFill>
          <a:blip r:embed="rId3"/>
          <a:stretch>
            <a:fillRect/>
          </a:stretch>
        </p:blipFill>
        <p:spPr>
          <a:xfrm>
            <a:off x="900112" y="2389369"/>
            <a:ext cx="7343775" cy="2079261"/>
          </a:xfrm>
          <a:prstGeom prst="rect">
            <a:avLst/>
          </a:prstGeom>
        </p:spPr>
      </p:pic>
      <p:sp>
        <p:nvSpPr>
          <p:cNvPr id="5" name="TextBox 4">
            <a:extLst>
              <a:ext uri="{FF2B5EF4-FFF2-40B4-BE49-F238E27FC236}">
                <a16:creationId xmlns:a16="http://schemas.microsoft.com/office/drawing/2014/main" id="{72412881-7AE0-4992-8C91-48E14AD582CA}"/>
              </a:ext>
            </a:extLst>
          </p:cNvPr>
          <p:cNvSpPr txBox="1"/>
          <p:nvPr/>
        </p:nvSpPr>
        <p:spPr>
          <a:xfrm>
            <a:off x="574948" y="476672"/>
            <a:ext cx="7668939"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dirty="0">
                <a:solidFill>
                  <a:srgbClr val="AA272F"/>
                </a:solidFill>
                <a:latin typeface="Open Sans" panose="020B0606030504020204" pitchFamily="34" charset="0"/>
                <a:ea typeface="Open Sans" panose="020B0606030504020204" pitchFamily="34" charset="0"/>
                <a:cs typeface="Open Sans" panose="020B0606030504020204" pitchFamily="34" charset="0"/>
              </a:rPr>
              <a:t>E</a:t>
            </a:r>
            <a:r>
              <a:rPr kumimoji="0" lang="en-GB" sz="2800" i="0" u="none" strike="noStrike" kern="1200" cap="none" spc="0" normalizeH="0" baseline="0" noProof="0" dirty="0">
                <a:ln>
                  <a:noFill/>
                </a:ln>
                <a:solidFill>
                  <a:srgbClr val="AA272F"/>
                </a:solidFill>
                <a:effectLst/>
                <a:uLnTx/>
                <a:uFillTx/>
                <a:latin typeface="Open Sans" panose="020B0606030504020204" pitchFamily="34" charset="0"/>
                <a:ea typeface="Open Sans" panose="020B0606030504020204" pitchFamily="34" charset="0"/>
                <a:cs typeface="Open Sans" panose="020B0606030504020204" pitchFamily="34" charset="0"/>
              </a:rPr>
              <a:t>ach parish’s ability </a:t>
            </a:r>
            <a:br>
              <a:rPr kumimoji="0" lang="en-GB" sz="2800" i="0" u="none" strike="noStrike" kern="1200" cap="none" spc="0" normalizeH="0" baseline="0" noProof="0" dirty="0">
                <a:ln>
                  <a:noFill/>
                </a:ln>
                <a:solidFill>
                  <a:srgbClr val="AA272F"/>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2800" i="0" u="none" strike="noStrike" kern="1200" cap="none" spc="0" normalizeH="0" baseline="0" noProof="0" dirty="0">
                <a:ln>
                  <a:noFill/>
                </a:ln>
                <a:solidFill>
                  <a:srgbClr val="AA272F"/>
                </a:solidFill>
                <a:effectLst/>
                <a:uLnTx/>
                <a:uFillTx/>
                <a:latin typeface="Open Sans" panose="020B0606030504020204" pitchFamily="34" charset="0"/>
                <a:ea typeface="Open Sans" panose="020B0606030504020204" pitchFamily="34" charset="0"/>
                <a:cs typeface="Open Sans" panose="020B0606030504020204" pitchFamily="34" charset="0"/>
              </a:rPr>
              <a:t>to contribute is different</a:t>
            </a:r>
          </a:p>
        </p:txBody>
      </p:sp>
    </p:spTree>
    <p:extLst>
      <p:ext uri="{BB962C8B-B14F-4D97-AF65-F5344CB8AC3E}">
        <p14:creationId xmlns:p14="http://schemas.microsoft.com/office/powerpoint/2010/main" val="1575951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company&#10;&#10;AI-generated content may be incorrect.">
            <a:extLst>
              <a:ext uri="{FF2B5EF4-FFF2-40B4-BE49-F238E27FC236}">
                <a16:creationId xmlns:a16="http://schemas.microsoft.com/office/drawing/2014/main" id="{37372432-00C7-8EDD-FA0A-C9DBE89D6C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529153"/>
            <a:ext cx="6840760" cy="5420127"/>
          </a:xfrm>
        </p:spPr>
      </p:pic>
      <p:sp>
        <p:nvSpPr>
          <p:cNvPr id="6" name="TextBox 5">
            <a:extLst>
              <a:ext uri="{FF2B5EF4-FFF2-40B4-BE49-F238E27FC236}">
                <a16:creationId xmlns:a16="http://schemas.microsoft.com/office/drawing/2014/main" id="{0E1FA082-6420-914E-1B3A-CEE82CDC148A}"/>
              </a:ext>
            </a:extLst>
          </p:cNvPr>
          <p:cNvSpPr txBox="1"/>
          <p:nvPr/>
        </p:nvSpPr>
        <p:spPr>
          <a:xfrm>
            <a:off x="179512" y="260648"/>
            <a:ext cx="3168352" cy="954107"/>
          </a:xfrm>
          <a:prstGeom prst="rect">
            <a:avLst/>
          </a:prstGeom>
          <a:solidFill>
            <a:schemeClr val="bg1"/>
          </a:solidFill>
        </p:spPr>
        <p:txBody>
          <a:bodyPr wrap="square" rtlCol="0">
            <a:spAutoFit/>
          </a:bodyPr>
          <a:lstStyle/>
          <a:p>
            <a:r>
              <a:rPr lang="en-GB" sz="2800" dirty="0">
                <a:solidFill>
                  <a:srgbClr val="AA272F"/>
                </a:solidFill>
                <a:latin typeface="Open Sans" panose="020B0606030504020204" pitchFamily="34" charset="0"/>
                <a:ea typeface="Open Sans" panose="020B0606030504020204" pitchFamily="34" charset="0"/>
                <a:cs typeface="Open Sans" panose="020B0606030504020204" pitchFamily="34" charset="0"/>
              </a:rPr>
              <a:t>The </a:t>
            </a:r>
            <a:r>
              <a:rPr lang="en-GB" sz="2800" b="1" dirty="0">
                <a:solidFill>
                  <a:srgbClr val="AA272F"/>
                </a:solidFill>
                <a:latin typeface="Open Sans" panose="020B0606030504020204" pitchFamily="34" charset="0"/>
                <a:ea typeface="Open Sans" panose="020B0606030504020204" pitchFamily="34" charset="0"/>
                <a:cs typeface="Open Sans" panose="020B0606030504020204" pitchFamily="34" charset="0"/>
              </a:rPr>
              <a:t>BIG</a:t>
            </a:r>
            <a:r>
              <a:rPr lang="en-GB" sz="2800" dirty="0">
                <a:solidFill>
                  <a:srgbClr val="AA272F"/>
                </a:solidFill>
                <a:latin typeface="Open Sans" panose="020B0606030504020204" pitchFamily="34" charset="0"/>
                <a:ea typeface="Open Sans" panose="020B0606030504020204" pitchFamily="34" charset="0"/>
                <a:cs typeface="Open Sans" panose="020B0606030504020204" pitchFamily="34" charset="0"/>
              </a:rPr>
              <a:t> impact of your Parish Offer</a:t>
            </a:r>
          </a:p>
        </p:txBody>
      </p:sp>
    </p:spTree>
    <p:extLst>
      <p:ext uri="{BB962C8B-B14F-4D97-AF65-F5344CB8AC3E}">
        <p14:creationId xmlns:p14="http://schemas.microsoft.com/office/powerpoint/2010/main" val="141155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people in different poses&#10;&#10;AI-generated content may be incorrect.">
            <a:extLst>
              <a:ext uri="{FF2B5EF4-FFF2-40B4-BE49-F238E27FC236}">
                <a16:creationId xmlns:a16="http://schemas.microsoft.com/office/drawing/2014/main" id="{30C57050-0604-6975-D427-F7AD98EDD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82" y="1237684"/>
            <a:ext cx="8475835" cy="4767657"/>
          </a:xfrm>
          <a:prstGeom prst="rect">
            <a:avLst/>
          </a:prstGeom>
        </p:spPr>
      </p:pic>
      <p:sp>
        <p:nvSpPr>
          <p:cNvPr id="5" name="TextBox 4">
            <a:extLst>
              <a:ext uri="{FF2B5EF4-FFF2-40B4-BE49-F238E27FC236}">
                <a16:creationId xmlns:a16="http://schemas.microsoft.com/office/drawing/2014/main" id="{B1185B4B-1964-B8F6-9941-4827002994BE}"/>
              </a:ext>
            </a:extLst>
          </p:cNvPr>
          <p:cNvSpPr txBox="1"/>
          <p:nvPr/>
        </p:nvSpPr>
        <p:spPr>
          <a:xfrm>
            <a:off x="179512" y="283577"/>
            <a:ext cx="5976664" cy="954107"/>
          </a:xfrm>
          <a:prstGeom prst="rect">
            <a:avLst/>
          </a:prstGeom>
          <a:noFill/>
        </p:spPr>
        <p:txBody>
          <a:bodyPr wrap="square" rtlCol="0">
            <a:spAutoFit/>
          </a:bodyPr>
          <a:lstStyle/>
          <a:p>
            <a:r>
              <a:rPr lang="en-GB" sz="2800" dirty="0">
                <a:solidFill>
                  <a:srgbClr val="AA272F"/>
                </a:solidFill>
                <a:latin typeface="Open Sans" panose="020B0606030504020204" pitchFamily="34" charset="0"/>
                <a:ea typeface="Open Sans" panose="020B0606030504020204" pitchFamily="34" charset="0"/>
                <a:cs typeface="Open Sans" panose="020B0606030504020204" pitchFamily="34" charset="0"/>
              </a:rPr>
              <a:t>Seeking first the Kingdom of God together</a:t>
            </a:r>
          </a:p>
        </p:txBody>
      </p:sp>
    </p:spTree>
    <p:extLst>
      <p:ext uri="{BB962C8B-B14F-4D97-AF65-F5344CB8AC3E}">
        <p14:creationId xmlns:p14="http://schemas.microsoft.com/office/powerpoint/2010/main" val="246604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01FE-B113-89D5-BC0C-CEA41B7B751B}"/>
              </a:ext>
            </a:extLst>
          </p:cNvPr>
          <p:cNvSpPr>
            <a:spLocks noGrp="1"/>
          </p:cNvSpPr>
          <p:nvPr>
            <p:ph type="title"/>
          </p:nvPr>
        </p:nvSpPr>
        <p:spPr>
          <a:xfrm>
            <a:off x="323528" y="2708920"/>
            <a:ext cx="8229600" cy="1143000"/>
          </a:xfrm>
        </p:spPr>
        <p:txBody>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Thank you for prayerfully and generously considering your Parish Offer</a:t>
            </a:r>
          </a:p>
        </p:txBody>
      </p:sp>
    </p:spTree>
    <p:extLst>
      <p:ext uri="{BB962C8B-B14F-4D97-AF65-F5344CB8AC3E}">
        <p14:creationId xmlns:p14="http://schemas.microsoft.com/office/powerpoint/2010/main" val="261897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F511-C263-4319-9407-525AB5445A34}"/>
              </a:ext>
            </a:extLst>
          </p:cNvPr>
          <p:cNvSpPr>
            <a:spLocks noGrp="1"/>
          </p:cNvSpPr>
          <p:nvPr>
            <p:ph type="title"/>
          </p:nvPr>
        </p:nvSpPr>
        <p:spPr>
          <a:xfrm>
            <a:off x="395536" y="404664"/>
            <a:ext cx="6624736" cy="588667"/>
          </a:xfrm>
        </p:spPr>
        <p:txBody>
          <a:bodyPr/>
          <a:lstStyle/>
          <a:p>
            <a:r>
              <a:rPr lang="en-GB" sz="2800" b="0" dirty="0">
                <a:solidFill>
                  <a:srgbClr val="AA272F"/>
                </a:solidFill>
                <a:latin typeface="Open Sans" panose="020B0606030504020204" pitchFamily="34" charset="0"/>
                <a:ea typeface="Open Sans" panose="020B0606030504020204" pitchFamily="34" charset="0"/>
                <a:cs typeface="Open Sans" panose="020B0606030504020204" pitchFamily="34" charset="0"/>
              </a:rPr>
              <a:t>A shared endeavour </a:t>
            </a:r>
            <a:br>
              <a:rPr lang="en-GB" sz="2800" dirty="0">
                <a:solidFill>
                  <a:srgbClr val="FF0000"/>
                </a:solidFill>
                <a:latin typeface="Open Sans" panose="020B0606030504020204" pitchFamily="34" charset="0"/>
                <a:ea typeface="Open Sans" panose="020B0606030504020204" pitchFamily="34" charset="0"/>
                <a:cs typeface="Open Sans" panose="020B0606030504020204" pitchFamily="34" charset="0"/>
              </a:rPr>
            </a:br>
            <a:endParaRPr lang="en-GB" sz="2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D94746C-2ABC-B55D-F2D6-A5AD11AA6DE6}"/>
              </a:ext>
            </a:extLst>
          </p:cNvPr>
          <p:cNvSpPr txBox="1"/>
          <p:nvPr/>
        </p:nvSpPr>
        <p:spPr>
          <a:xfrm>
            <a:off x="179512" y="1196752"/>
            <a:ext cx="4896544" cy="4370427"/>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The cost of supporting day to day mission and ministry across the Diocese is a </a:t>
            </a:r>
            <a:r>
              <a:rPr lang="en-GB" sz="2000" b="1" dirty="0">
                <a:latin typeface="Open Sans" panose="020B0606030504020204" pitchFamily="34" charset="0"/>
                <a:ea typeface="Open Sans" panose="020B0606030504020204" pitchFamily="34" charset="0"/>
                <a:cs typeface="Open Sans" panose="020B0606030504020204" pitchFamily="34" charset="0"/>
              </a:rPr>
              <a:t>shared endeavour</a:t>
            </a:r>
            <a:br>
              <a:rPr lang="en-GB" sz="2000" dirty="0">
                <a:latin typeface="Open Sans" panose="020B0606030504020204" pitchFamily="34" charset="0"/>
                <a:ea typeface="Open Sans" panose="020B0606030504020204" pitchFamily="34" charset="0"/>
                <a:cs typeface="Open Sans" panose="020B0606030504020204" pitchFamily="34" charset="0"/>
              </a:rPr>
            </a:b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Funded through </a:t>
            </a:r>
            <a:r>
              <a:rPr lang="en-GB" sz="2000" b="1" dirty="0">
                <a:latin typeface="Open Sans" panose="020B0606030504020204" pitchFamily="34" charset="0"/>
                <a:ea typeface="Open Sans" panose="020B0606030504020204" pitchFamily="34" charset="0"/>
                <a:cs typeface="Open Sans" panose="020B0606030504020204" pitchFamily="34" charset="0"/>
              </a:rPr>
              <a:t>The Common Fund </a:t>
            </a:r>
            <a:r>
              <a:rPr lang="en-GB" sz="2000" dirty="0">
                <a:latin typeface="Open Sans" panose="020B0606030504020204" pitchFamily="34" charset="0"/>
                <a:ea typeface="Open Sans" panose="020B0606030504020204" pitchFamily="34" charset="0"/>
                <a:cs typeface="Open Sans" panose="020B0606030504020204" pitchFamily="34" charset="0"/>
              </a:rPr>
              <a:t>- the common pot of money paid into by congregations across the Diocese</a:t>
            </a:r>
          </a:p>
          <a:p>
            <a:pPr marL="285750" indent="-285750">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Supporting each other in this way is a demonstration of the </a:t>
            </a:r>
            <a:r>
              <a:rPr lang="en-GB" sz="2000" b="1" dirty="0">
                <a:latin typeface="Open Sans" panose="020B0606030504020204" pitchFamily="34" charset="0"/>
                <a:ea typeface="Open Sans" panose="020B0606030504020204" pitchFamily="34" charset="0"/>
                <a:cs typeface="Open Sans" panose="020B0606030504020204" pitchFamily="34" charset="0"/>
              </a:rPr>
              <a:t>shared sense of responsibility </a:t>
            </a:r>
            <a:r>
              <a:rPr lang="en-GB" sz="2000" dirty="0">
                <a:latin typeface="Open Sans" panose="020B0606030504020204" pitchFamily="34" charset="0"/>
                <a:ea typeface="Open Sans" panose="020B0606030504020204" pitchFamily="34" charset="0"/>
                <a:cs typeface="Open Sans" panose="020B0606030504020204" pitchFamily="34" charset="0"/>
              </a:rPr>
              <a:t>we have to everyone in our Church family</a:t>
            </a:r>
            <a:r>
              <a:rPr lang="en-GB" sz="2000" b="1" dirty="0">
                <a:latin typeface="Open Sans" panose="020B0606030504020204" pitchFamily="34" charset="0"/>
                <a:ea typeface="Open Sans" panose="020B0606030504020204" pitchFamily="34" charset="0"/>
                <a:cs typeface="Open Sans" panose="020B0606030504020204" pitchFamily="34" charset="0"/>
              </a:rPr>
              <a:t>, so all can flourish</a:t>
            </a:r>
          </a:p>
          <a:p>
            <a:endParaRPr lang="en-GB" dirty="0"/>
          </a:p>
        </p:txBody>
      </p:sp>
      <p:pic>
        <p:nvPicPr>
          <p:cNvPr id="8" name="Picture 7" descr="A hand holding a heart&#10;&#10;AI-generated content may be incorrect.">
            <a:extLst>
              <a:ext uri="{FF2B5EF4-FFF2-40B4-BE49-F238E27FC236}">
                <a16:creationId xmlns:a16="http://schemas.microsoft.com/office/drawing/2014/main" id="{05A1258C-F529-B2A5-9F47-DC2A954A2F5D}"/>
              </a:ext>
            </a:extLst>
          </p:cNvPr>
          <p:cNvPicPr>
            <a:picLocks noChangeAspect="1"/>
          </p:cNvPicPr>
          <p:nvPr/>
        </p:nvPicPr>
        <p:blipFill>
          <a:blip r:embed="rId3" cstate="print">
            <a:extLst>
              <a:ext uri="{28A0092B-C50C-407E-A947-70E740481C1C}">
                <a14:useLocalDpi xmlns:a14="http://schemas.microsoft.com/office/drawing/2010/main" val="0"/>
              </a:ext>
            </a:extLst>
          </a:blip>
          <a:srcRect l="25588" r="14563"/>
          <a:stretch>
            <a:fillRect/>
          </a:stretch>
        </p:blipFill>
        <p:spPr>
          <a:xfrm>
            <a:off x="5589738" y="1412776"/>
            <a:ext cx="3662782" cy="3442512"/>
          </a:xfrm>
          <a:prstGeom prst="rect">
            <a:avLst/>
          </a:prstGeom>
        </p:spPr>
      </p:pic>
    </p:spTree>
    <p:extLst>
      <p:ext uri="{BB962C8B-B14F-4D97-AF65-F5344CB8AC3E}">
        <p14:creationId xmlns:p14="http://schemas.microsoft.com/office/powerpoint/2010/main" val="359583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72785E-9581-B16C-92DE-22B4B1C1C181}"/>
              </a:ext>
            </a:extLst>
          </p:cNvPr>
          <p:cNvSpPr>
            <a:spLocks noGrp="1"/>
          </p:cNvSpPr>
          <p:nvPr>
            <p:ph type="title"/>
          </p:nvPr>
        </p:nvSpPr>
        <p:spPr>
          <a:xfrm>
            <a:off x="395536" y="439919"/>
            <a:ext cx="7344000" cy="900849"/>
          </a:xfrm>
        </p:spPr>
        <p:txBody>
          <a:bodyPr/>
          <a:lstStyle/>
          <a:p>
            <a:r>
              <a:rPr lang="en-GB" sz="2800" b="0" dirty="0">
                <a:solidFill>
                  <a:srgbClr val="AA272F"/>
                </a:solidFill>
                <a:latin typeface="Open Sans" panose="020B0606030504020204" pitchFamily="34" charset="0"/>
                <a:ea typeface="Open Sans" panose="020B0606030504020204" pitchFamily="34" charset="0"/>
                <a:cs typeface="Open Sans" panose="020B0606030504020204" pitchFamily="34" charset="0"/>
              </a:rPr>
              <a:t>The Common Fund</a:t>
            </a:r>
          </a:p>
        </p:txBody>
      </p:sp>
      <p:pic>
        <p:nvPicPr>
          <p:cNvPr id="3" name="Picture 2" descr="A collage of men playing football&#10;&#10;AI-generated content may be incorrect.">
            <a:extLst>
              <a:ext uri="{FF2B5EF4-FFF2-40B4-BE49-F238E27FC236}">
                <a16:creationId xmlns:a16="http://schemas.microsoft.com/office/drawing/2014/main" id="{BC909101-F967-BCFA-42BF-239FC2DBEA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179770"/>
            <a:ext cx="1799384" cy="4498460"/>
          </a:xfrm>
          <a:prstGeom prst="rect">
            <a:avLst/>
          </a:prstGeom>
        </p:spPr>
      </p:pic>
      <p:sp>
        <p:nvSpPr>
          <p:cNvPr id="4" name="TextBox 3">
            <a:extLst>
              <a:ext uri="{FF2B5EF4-FFF2-40B4-BE49-F238E27FC236}">
                <a16:creationId xmlns:a16="http://schemas.microsoft.com/office/drawing/2014/main" id="{2D7C1696-7F5E-45D9-0C29-07AB337AAB94}"/>
              </a:ext>
            </a:extLst>
          </p:cNvPr>
          <p:cNvSpPr txBox="1"/>
          <p:nvPr/>
        </p:nvSpPr>
        <p:spPr>
          <a:xfrm>
            <a:off x="431948" y="1342283"/>
            <a:ext cx="7199984" cy="3477875"/>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Enables mission and ministry </a:t>
            </a:r>
            <a:r>
              <a:rPr lang="en-US" sz="2000" dirty="0">
                <a:latin typeface="Open Sans" panose="020B0606030504020204" pitchFamily="34" charset="0"/>
                <a:ea typeface="Open Sans" panose="020B0606030504020204" pitchFamily="34" charset="0"/>
                <a:cs typeface="Open Sans" panose="020B0606030504020204" pitchFamily="34" charset="0"/>
              </a:rPr>
              <a:t>in churches and communities across the Diocese of Rochester,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b="1" dirty="0">
                <a:latin typeface="Open Sans" panose="020B0606030504020204" pitchFamily="34" charset="0"/>
                <a:ea typeface="Open Sans" panose="020B0606030504020204" pitchFamily="34" charset="0"/>
                <a:cs typeface="Open Sans" panose="020B0606030504020204" pitchFamily="34" charset="0"/>
              </a:rPr>
              <a:t>now and in the future</a:t>
            </a:r>
          </a:p>
          <a:p>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Ensures a Christian presence is </a:t>
            </a:r>
            <a:r>
              <a:rPr lang="en-GB" sz="2000" b="1" dirty="0">
                <a:latin typeface="Open Sans" panose="020B0606030504020204" pitchFamily="34" charset="0"/>
                <a:ea typeface="Open Sans" panose="020B0606030504020204" pitchFamily="34" charset="0"/>
                <a:cs typeface="Open Sans" panose="020B0606030504020204" pitchFamily="34" charset="0"/>
              </a:rPr>
              <a:t>maintained</a:t>
            </a:r>
            <a:br>
              <a:rPr lang="en-GB" sz="2000" b="1" dirty="0">
                <a:latin typeface="Open Sans" panose="020B0606030504020204" pitchFamily="34" charset="0"/>
                <a:ea typeface="Open Sans" panose="020B0606030504020204" pitchFamily="34" charset="0"/>
                <a:cs typeface="Open Sans" panose="020B0606030504020204" pitchFamily="34" charset="0"/>
              </a:rPr>
            </a:br>
            <a:r>
              <a:rPr lang="en-GB" sz="2000" b="1" dirty="0">
                <a:latin typeface="Open Sans" panose="020B0606030504020204" pitchFamily="34" charset="0"/>
                <a:ea typeface="Open Sans" panose="020B0606030504020204" pitchFamily="34" charset="0"/>
                <a:cs typeface="Open Sans" panose="020B0606030504020204" pitchFamily="34" charset="0"/>
              </a:rPr>
              <a:t>in every community</a:t>
            </a:r>
          </a:p>
          <a:p>
            <a:pPr marL="342900" indent="-342900">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Provides a stable platform from which, together,</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we can </a:t>
            </a:r>
            <a:r>
              <a:rPr lang="en-GB" sz="2000" dirty="0">
                <a:latin typeface="Open Sans" panose="020B0606030504020204" pitchFamily="34" charset="0"/>
                <a:ea typeface="Open Sans" panose="020B0606030504020204" pitchFamily="34" charset="0"/>
                <a:cs typeface="Open Sans" panose="020B0606030504020204" pitchFamily="34" charset="0"/>
              </a:rPr>
              <a:t>bring about a Church where </a:t>
            </a:r>
            <a:r>
              <a:rPr lang="en-GB" sz="2000" b="1" dirty="0">
                <a:latin typeface="Open Sans" panose="020B0606030504020204" pitchFamily="34" charset="0"/>
                <a:ea typeface="Open Sans" panose="020B0606030504020204" pitchFamily="34" charset="0"/>
                <a:cs typeface="Open Sans" panose="020B0606030504020204" pitchFamily="34" charset="0"/>
              </a:rPr>
              <a:t>all can </a:t>
            </a:r>
            <a:br>
              <a:rPr lang="en-GB" sz="2000" b="1" dirty="0">
                <a:latin typeface="Open Sans" panose="020B0606030504020204" pitchFamily="34" charset="0"/>
                <a:ea typeface="Open Sans" panose="020B0606030504020204" pitchFamily="34" charset="0"/>
                <a:cs typeface="Open Sans" panose="020B0606030504020204" pitchFamily="34" charset="0"/>
              </a:rPr>
            </a:br>
            <a:r>
              <a:rPr lang="en-GB" sz="2000" b="1" dirty="0">
                <a:latin typeface="Open Sans" panose="020B0606030504020204" pitchFamily="34" charset="0"/>
                <a:ea typeface="Open Sans" panose="020B0606030504020204" pitchFamily="34" charset="0"/>
                <a:cs typeface="Open Sans" panose="020B0606030504020204" pitchFamily="34" charset="0"/>
              </a:rPr>
              <a:t>flourish</a:t>
            </a:r>
            <a:r>
              <a:rPr lang="en-GB" sz="2000" dirty="0">
                <a:latin typeface="Open Sans" panose="020B0606030504020204" pitchFamily="34" charset="0"/>
                <a:ea typeface="Open Sans" panose="020B0606030504020204" pitchFamily="34" charset="0"/>
                <a:cs typeface="Open Sans" panose="020B0606030504020204" pitchFamily="34" charset="0"/>
              </a:rPr>
              <a:t> and ‘have life in all its fulness’ as </a:t>
            </a:r>
            <a:br>
              <a:rPr lang="en-GB" sz="2000" dirty="0">
                <a:latin typeface="Open Sans" panose="020B0606030504020204" pitchFamily="34" charset="0"/>
                <a:ea typeface="Open Sans" panose="020B0606030504020204" pitchFamily="34" charset="0"/>
                <a:cs typeface="Open Sans" panose="020B0606030504020204" pitchFamily="34" charset="0"/>
              </a:rPr>
            </a:br>
            <a:r>
              <a:rPr lang="en-GB" sz="2000" dirty="0">
                <a:latin typeface="Open Sans" panose="020B0606030504020204" pitchFamily="34" charset="0"/>
                <a:ea typeface="Open Sans" panose="020B0606030504020204" pitchFamily="34" charset="0"/>
                <a:cs typeface="Open Sans" panose="020B0606030504020204" pitchFamily="34" charset="0"/>
              </a:rPr>
              <a:t>God intends</a:t>
            </a:r>
          </a:p>
        </p:txBody>
      </p:sp>
    </p:spTree>
    <p:extLst>
      <p:ext uri="{BB962C8B-B14F-4D97-AF65-F5344CB8AC3E}">
        <p14:creationId xmlns:p14="http://schemas.microsoft.com/office/powerpoint/2010/main" val="61315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6FD4-7CB7-F1EC-D32E-D7569FC9FEEE}"/>
              </a:ext>
            </a:extLst>
          </p:cNvPr>
          <p:cNvSpPr>
            <a:spLocks noGrp="1"/>
          </p:cNvSpPr>
          <p:nvPr>
            <p:ph type="title"/>
          </p:nvPr>
        </p:nvSpPr>
        <p:spPr>
          <a:xfrm>
            <a:off x="395536" y="591755"/>
            <a:ext cx="7344000" cy="900849"/>
          </a:xfrm>
        </p:spPr>
        <p:txBody>
          <a:bodyPr/>
          <a:lstStyle/>
          <a:p>
            <a:r>
              <a:rPr lang="en-GB" sz="2800" b="0" dirty="0">
                <a:solidFill>
                  <a:srgbClr val="AA272F"/>
                </a:solidFill>
                <a:latin typeface="Open Sans" panose="020B0606030504020204" pitchFamily="34" charset="0"/>
                <a:ea typeface="Open Sans" panose="020B0606030504020204" pitchFamily="34" charset="0"/>
                <a:cs typeface="Open Sans" panose="020B0606030504020204" pitchFamily="34" charset="0"/>
              </a:rPr>
              <a:t>‘Though we are many we are</a:t>
            </a:r>
            <a:br>
              <a:rPr lang="en-GB" sz="2800" b="0" dirty="0">
                <a:solidFill>
                  <a:srgbClr val="AA272F"/>
                </a:solidFill>
                <a:latin typeface="Open Sans" panose="020B0606030504020204" pitchFamily="34" charset="0"/>
                <a:ea typeface="Open Sans" panose="020B0606030504020204" pitchFamily="34" charset="0"/>
                <a:cs typeface="Open Sans" panose="020B0606030504020204" pitchFamily="34" charset="0"/>
              </a:rPr>
            </a:br>
            <a:r>
              <a:rPr lang="en-GB" sz="2800" b="0" dirty="0">
                <a:solidFill>
                  <a:srgbClr val="AA272F"/>
                </a:solidFill>
                <a:latin typeface="Open Sans" panose="020B0606030504020204" pitchFamily="34" charset="0"/>
                <a:ea typeface="Open Sans" panose="020B0606030504020204" pitchFamily="34" charset="0"/>
                <a:cs typeface="Open Sans" panose="020B0606030504020204" pitchFamily="34" charset="0"/>
              </a:rPr>
              <a:t> one body’</a:t>
            </a:r>
          </a:p>
        </p:txBody>
      </p:sp>
      <p:pic>
        <p:nvPicPr>
          <p:cNvPr id="4" name="Content Placeholder 3">
            <a:extLst>
              <a:ext uri="{FF2B5EF4-FFF2-40B4-BE49-F238E27FC236}">
                <a16:creationId xmlns:a16="http://schemas.microsoft.com/office/drawing/2014/main" id="{13DFFCA6-BF9A-9E85-9AA6-DD4BF4E11BD7}"/>
              </a:ext>
            </a:extLst>
          </p:cNvPr>
          <p:cNvPicPr>
            <a:picLocks noGrp="1" noChangeAspect="1"/>
          </p:cNvPicPr>
          <p:nvPr>
            <p:ph idx="1"/>
          </p:nvPr>
        </p:nvPicPr>
        <p:blipFill rotWithShape="1">
          <a:blip r:embed="rId3"/>
          <a:srcRect r="8824"/>
          <a:stretch/>
        </p:blipFill>
        <p:spPr>
          <a:xfrm>
            <a:off x="1691680" y="1700808"/>
            <a:ext cx="5760640" cy="3941731"/>
          </a:xfrm>
          <a:prstGeom prst="rect">
            <a:avLst/>
          </a:prstGeom>
        </p:spPr>
      </p:pic>
    </p:spTree>
    <p:extLst>
      <p:ext uri="{BB962C8B-B14F-4D97-AF65-F5344CB8AC3E}">
        <p14:creationId xmlns:p14="http://schemas.microsoft.com/office/powerpoint/2010/main" val="673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B8F6389-2A9A-D34D-AA9D-F27183AC4DE6}"/>
              </a:ext>
            </a:extLst>
          </p:cNvPr>
          <p:cNvSpPr txBox="1"/>
          <p:nvPr/>
        </p:nvSpPr>
        <p:spPr>
          <a:xfrm>
            <a:off x="233724" y="1728208"/>
            <a:ext cx="4048414" cy="3847207"/>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Allows a vicar to be placed in nearly every parish, paying for:</a:t>
            </a:r>
          </a:p>
          <a:p>
            <a:endParaRPr lang="en-US" sz="2400" dirty="0">
              <a:solidFill>
                <a:srgbClr val="430920"/>
              </a:solidFill>
              <a:latin typeface="Open Sans" panose="020B0606030504020204" pitchFamily="34" charset="0"/>
              <a:ea typeface="Open Sans" panose="020B0606030504020204" pitchFamily="34" charset="0"/>
              <a:cs typeface="Open Sans" panose="020B0606030504020204" pitchFamily="34" charset="0"/>
            </a:endParaRPr>
          </a:p>
          <a:p>
            <a:pPr marL="685800" indent="-685800">
              <a:buFont typeface="Arial" panose="020B0604020202020204" pitchFamily="34" charset="0"/>
              <a:buChar char="•"/>
            </a:pPr>
            <a:r>
              <a:rPr lang="en-US" sz="2400" dirty="0">
                <a:solidFill>
                  <a:srgbClr val="430920"/>
                </a:solidFill>
                <a:latin typeface="Open Sans" panose="020B0606030504020204" pitchFamily="34" charset="0"/>
                <a:ea typeface="Open Sans" panose="020B0606030504020204" pitchFamily="34" charset="0"/>
                <a:cs typeface="Open Sans" panose="020B0606030504020204" pitchFamily="34" charset="0"/>
              </a:rPr>
              <a:t>Stipend</a:t>
            </a:r>
          </a:p>
          <a:p>
            <a:pPr marL="685800" indent="-685800">
              <a:buFont typeface="Arial" panose="020B0604020202020204" pitchFamily="34" charset="0"/>
              <a:buChar char="•"/>
            </a:pPr>
            <a:r>
              <a:rPr lang="en-US" sz="2400" dirty="0">
                <a:solidFill>
                  <a:srgbClr val="430920"/>
                </a:solidFill>
                <a:latin typeface="Open Sans" panose="020B0606030504020204" pitchFamily="34" charset="0"/>
                <a:ea typeface="Open Sans" panose="020B0606030504020204" pitchFamily="34" charset="0"/>
                <a:cs typeface="Open Sans" panose="020B0606030504020204" pitchFamily="34" charset="0"/>
              </a:rPr>
              <a:t>Housing</a:t>
            </a:r>
          </a:p>
          <a:p>
            <a:pPr marL="685800" indent="-685800">
              <a:buFont typeface="Arial" panose="020B0604020202020204" pitchFamily="34" charset="0"/>
              <a:buChar char="•"/>
            </a:pPr>
            <a:r>
              <a:rPr lang="en-US" sz="2400" dirty="0">
                <a:solidFill>
                  <a:srgbClr val="430920"/>
                </a:solidFill>
                <a:latin typeface="Open Sans" panose="020B0606030504020204" pitchFamily="34" charset="0"/>
                <a:ea typeface="Open Sans" panose="020B0606030504020204" pitchFamily="34" charset="0"/>
                <a:cs typeface="Open Sans" panose="020B0606030504020204" pitchFamily="34" charset="0"/>
              </a:rPr>
              <a:t>Pension</a:t>
            </a:r>
          </a:p>
          <a:p>
            <a:pPr marL="685800" indent="-685800">
              <a:buFont typeface="Arial" panose="020B0604020202020204" pitchFamily="34" charset="0"/>
              <a:buChar char="•"/>
            </a:pPr>
            <a:r>
              <a:rPr lang="en-US" sz="2400" dirty="0">
                <a:solidFill>
                  <a:srgbClr val="430920"/>
                </a:solidFill>
                <a:latin typeface="Open Sans" panose="020B0606030504020204" pitchFamily="34" charset="0"/>
                <a:ea typeface="Open Sans" panose="020B0606030504020204" pitchFamily="34" charset="0"/>
                <a:cs typeface="Open Sans" panose="020B0606030504020204" pitchFamily="34" charset="0"/>
              </a:rPr>
              <a:t>Training</a:t>
            </a:r>
          </a:p>
          <a:p>
            <a:pPr marL="685800" indent="-685800">
              <a:buFont typeface="Arial" panose="020B0604020202020204" pitchFamily="34" charset="0"/>
              <a:buChar char="•"/>
            </a:pPr>
            <a:endParaRPr lang="en-US" sz="2400" dirty="0">
              <a:solidFill>
                <a:srgbClr val="430920"/>
              </a:solidFill>
              <a:latin typeface="Open Sans" panose="020B0606030504020204" pitchFamily="34" charset="0"/>
              <a:ea typeface="Open Sans" panose="020B0606030504020204" pitchFamily="34" charset="0"/>
              <a:cs typeface="Open Sans" panose="020B0606030504020204" pitchFamily="34" charset="0"/>
            </a:endParaRPr>
          </a:p>
          <a:p>
            <a:r>
              <a:rPr lang="en-US" sz="2800" b="1" dirty="0">
                <a:solidFill>
                  <a:srgbClr val="430920"/>
                </a:solidFill>
                <a:latin typeface="Open Sans" panose="020B0606030504020204" pitchFamily="34" charset="0"/>
                <a:ea typeface="Open Sans" panose="020B0606030504020204" pitchFamily="34" charset="0"/>
                <a:cs typeface="Open Sans" panose="020B0606030504020204" pitchFamily="34" charset="0"/>
              </a:rPr>
              <a:t>= £49,494</a:t>
            </a:r>
          </a:p>
        </p:txBody>
      </p:sp>
      <p:sp>
        <p:nvSpPr>
          <p:cNvPr id="5" name="Title 4">
            <a:extLst>
              <a:ext uri="{FF2B5EF4-FFF2-40B4-BE49-F238E27FC236}">
                <a16:creationId xmlns:a16="http://schemas.microsoft.com/office/drawing/2014/main" id="{6C964ADE-1841-E610-E53A-9322B74F4484}"/>
              </a:ext>
            </a:extLst>
          </p:cNvPr>
          <p:cNvSpPr>
            <a:spLocks noGrp="1"/>
          </p:cNvSpPr>
          <p:nvPr>
            <p:ph type="title"/>
          </p:nvPr>
        </p:nvSpPr>
        <p:spPr>
          <a:xfrm>
            <a:off x="226828" y="384685"/>
            <a:ext cx="8229600" cy="1143000"/>
          </a:xfrm>
        </p:spPr>
        <p:txBody>
          <a:bodyPr/>
          <a:lstStyle/>
          <a:p>
            <a:r>
              <a:rPr lang="en-GB" b="0" dirty="0">
                <a:solidFill>
                  <a:srgbClr val="AA272F"/>
                </a:solidFill>
                <a:latin typeface="Open Sans" panose="020B0606030504020204" pitchFamily="34" charset="0"/>
                <a:ea typeface="Open Sans" panose="020B0606030504020204" pitchFamily="34" charset="0"/>
                <a:cs typeface="Open Sans" panose="020B0606030504020204" pitchFamily="34" charset="0"/>
              </a:rPr>
              <a:t>How the Common Fund supports:</a:t>
            </a:r>
            <a:br>
              <a:rPr lang="en-GB" b="0" dirty="0">
                <a:solidFill>
                  <a:srgbClr val="AA272F"/>
                </a:solidFill>
                <a:latin typeface="Open Sans" panose="020B0606030504020204" pitchFamily="34" charset="0"/>
                <a:ea typeface="Open Sans" panose="020B0606030504020204" pitchFamily="34" charset="0"/>
                <a:cs typeface="Open Sans" panose="020B0606030504020204" pitchFamily="34" charset="0"/>
              </a:rPr>
            </a:br>
            <a:r>
              <a:rPr lang="en-GB" dirty="0">
                <a:solidFill>
                  <a:srgbClr val="AA272F"/>
                </a:solidFill>
                <a:latin typeface="Open Sans" panose="020B0606030504020204" pitchFamily="34" charset="0"/>
                <a:ea typeface="Open Sans" panose="020B0606030504020204" pitchFamily="34" charset="0"/>
                <a:cs typeface="Open Sans" panose="020B0606030504020204" pitchFamily="34" charset="0"/>
              </a:rPr>
              <a:t>parish ministry </a:t>
            </a:r>
          </a:p>
        </p:txBody>
      </p:sp>
      <p:pic>
        <p:nvPicPr>
          <p:cNvPr id="7" name="Picture 6" descr="A person holding a plate of food&#10;&#10;Description automatically generated">
            <a:extLst>
              <a:ext uri="{FF2B5EF4-FFF2-40B4-BE49-F238E27FC236}">
                <a16:creationId xmlns:a16="http://schemas.microsoft.com/office/drawing/2014/main" id="{0853E255-43B8-3A86-F55D-1F61FFEF0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628" y="1661160"/>
            <a:ext cx="4301118" cy="3242640"/>
          </a:xfrm>
          <a:prstGeom prst="rect">
            <a:avLst/>
          </a:prstGeom>
        </p:spPr>
      </p:pic>
    </p:spTree>
    <p:extLst>
      <p:ext uri="{BB962C8B-B14F-4D97-AF65-F5344CB8AC3E}">
        <p14:creationId xmlns:p14="http://schemas.microsoft.com/office/powerpoint/2010/main" val="44806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B2A82-5B84-63F9-166B-D45165CAB800}"/>
              </a:ext>
            </a:extLst>
          </p:cNvPr>
          <p:cNvSpPr>
            <a:spLocks noGrp="1"/>
          </p:cNvSpPr>
          <p:nvPr>
            <p:ph type="title"/>
          </p:nvPr>
        </p:nvSpPr>
        <p:spPr/>
        <p:txBody>
          <a:bodyPr/>
          <a:lstStyle/>
          <a:p>
            <a:r>
              <a:rPr lang="en-GB" b="0" dirty="0">
                <a:solidFill>
                  <a:srgbClr val="AA272F"/>
                </a:solidFill>
                <a:latin typeface="Open Sans" panose="020B0606030504020204" pitchFamily="34" charset="0"/>
                <a:ea typeface="Open Sans" panose="020B0606030504020204" pitchFamily="34" charset="0"/>
                <a:cs typeface="Open Sans" panose="020B0606030504020204" pitchFamily="34" charset="0"/>
              </a:rPr>
              <a:t>Maintaining Parish Offer </a:t>
            </a:r>
            <a:br>
              <a:rPr lang="en-GB" b="0" dirty="0">
                <a:solidFill>
                  <a:srgbClr val="AA272F"/>
                </a:solidFill>
                <a:latin typeface="Open Sans" panose="020B0606030504020204" pitchFamily="34" charset="0"/>
                <a:ea typeface="Open Sans" panose="020B0606030504020204" pitchFamily="34" charset="0"/>
                <a:cs typeface="Open Sans" panose="020B0606030504020204" pitchFamily="34" charset="0"/>
              </a:rPr>
            </a:br>
            <a:r>
              <a:rPr lang="en-GB" b="0" dirty="0">
                <a:solidFill>
                  <a:srgbClr val="AA272F"/>
                </a:solidFill>
                <a:latin typeface="Open Sans" panose="020B0606030504020204" pitchFamily="34" charset="0"/>
                <a:ea typeface="Open Sans" panose="020B0606030504020204" pitchFamily="34" charset="0"/>
                <a:cs typeface="Open Sans" panose="020B0606030504020204" pitchFamily="34" charset="0"/>
              </a:rPr>
              <a:t>during a vacancy</a:t>
            </a:r>
            <a:br>
              <a:rPr lang="en-GB" dirty="0"/>
            </a:br>
            <a:endParaRPr lang="en-GB" dirty="0"/>
          </a:p>
        </p:txBody>
      </p:sp>
      <p:sp>
        <p:nvSpPr>
          <p:cNvPr id="3" name="Text Placeholder 2">
            <a:extLst>
              <a:ext uri="{FF2B5EF4-FFF2-40B4-BE49-F238E27FC236}">
                <a16:creationId xmlns:a16="http://schemas.microsoft.com/office/drawing/2014/main" id="{30BFE8EE-857C-EB98-60AD-E1025BBA75DA}"/>
              </a:ext>
            </a:extLst>
          </p:cNvPr>
          <p:cNvSpPr>
            <a:spLocks noGrp="1"/>
          </p:cNvSpPr>
          <p:nvPr>
            <p:ph type="body" sz="half" idx="1"/>
          </p:nvPr>
        </p:nvSpPr>
        <p:spPr>
          <a:xfrm>
            <a:off x="476695" y="1385473"/>
            <a:ext cx="8363272" cy="4525963"/>
          </a:xfrm>
        </p:spPr>
        <p:txBody>
          <a:bodyPr/>
          <a:lstStyle/>
          <a:p>
            <a:pPr marL="0" indent="0">
              <a:buNone/>
            </a:pPr>
            <a:r>
              <a:rPr lang="en-GB" sz="2400" i="1" dirty="0">
                <a:latin typeface="Open Sans" panose="020B0606030504020204" pitchFamily="34" charset="0"/>
                <a:ea typeface="Open Sans" panose="020B0606030504020204" pitchFamily="34" charset="0"/>
                <a:cs typeface="Open Sans" panose="020B0606030504020204" pitchFamily="34" charset="0"/>
              </a:rPr>
              <a:t>‘We’re in vacancy, so why are we still be asked to pay for ministry?’</a:t>
            </a:r>
            <a:br>
              <a:rPr lang="en-GB" sz="2400" i="1" dirty="0">
                <a:latin typeface="Open Sans" panose="020B0606030504020204" pitchFamily="34" charset="0"/>
                <a:ea typeface="Open Sans" panose="020B0606030504020204" pitchFamily="34" charset="0"/>
                <a:cs typeface="Open Sans" panose="020B0606030504020204" pitchFamily="34" charset="0"/>
              </a:rPr>
            </a:br>
            <a:r>
              <a:rPr lang="en-GB" sz="2400" dirty="0">
                <a:latin typeface="Open Sans" panose="020B0606030504020204" pitchFamily="34" charset="0"/>
                <a:ea typeface="Open Sans" panose="020B0606030504020204" pitchFamily="34" charset="0"/>
                <a:cs typeface="Open Sans" panose="020B0606030504020204" pitchFamily="34" charset="0"/>
              </a:rPr>
              <a:t> </a:t>
            </a:r>
          </a:p>
          <a:p>
            <a:pPr lvl="0"/>
            <a:r>
              <a:rPr lang="en-GB" sz="2400" dirty="0">
                <a:latin typeface="Open Sans" panose="020B0606030504020204" pitchFamily="34" charset="0"/>
                <a:ea typeface="Open Sans" panose="020B0606030504020204" pitchFamily="34" charset="0"/>
                <a:cs typeface="Open Sans" panose="020B0606030504020204" pitchFamily="34" charset="0"/>
              </a:rPr>
              <a:t>Costs are still incurred maintaining the parsonage </a:t>
            </a:r>
            <a:br>
              <a:rPr lang="en-GB" sz="2400" dirty="0">
                <a:latin typeface="Open Sans" panose="020B0606030504020204" pitchFamily="34" charset="0"/>
                <a:ea typeface="Open Sans" panose="020B0606030504020204" pitchFamily="34" charset="0"/>
                <a:cs typeface="Open Sans" panose="020B0606030504020204" pitchFamily="34" charset="0"/>
              </a:rPr>
            </a:br>
            <a:endParaRPr lang="en-GB" sz="2400" dirty="0">
              <a:latin typeface="Open Sans" panose="020B0606030504020204" pitchFamily="34" charset="0"/>
              <a:ea typeface="Open Sans" panose="020B0606030504020204" pitchFamily="34" charset="0"/>
              <a:cs typeface="Open Sans" panose="020B0606030504020204" pitchFamily="34" charset="0"/>
            </a:endParaRPr>
          </a:p>
          <a:p>
            <a:pPr lvl="0"/>
            <a:r>
              <a:rPr lang="en-GB" sz="2400" dirty="0">
                <a:latin typeface="Open Sans" panose="020B0606030504020204" pitchFamily="34" charset="0"/>
                <a:ea typeface="Open Sans" panose="020B0606030504020204" pitchFamily="34" charset="0"/>
                <a:cs typeface="Open Sans" panose="020B0606030504020204" pitchFamily="34" charset="0"/>
              </a:rPr>
              <a:t>Assures potential clergy of the financial robustness and responsibility of the PCC</a:t>
            </a:r>
            <a:br>
              <a:rPr lang="en-GB" sz="2400" dirty="0">
                <a:latin typeface="Open Sans" panose="020B0606030504020204" pitchFamily="34" charset="0"/>
                <a:ea typeface="Open Sans" panose="020B0606030504020204" pitchFamily="34" charset="0"/>
                <a:cs typeface="Open Sans" panose="020B0606030504020204" pitchFamily="34" charset="0"/>
              </a:rPr>
            </a:br>
            <a:endParaRPr lang="en-GB" sz="2400" dirty="0">
              <a:latin typeface="Open Sans" panose="020B0606030504020204" pitchFamily="34" charset="0"/>
              <a:ea typeface="Open Sans" panose="020B0606030504020204" pitchFamily="34" charset="0"/>
              <a:cs typeface="Open Sans" panose="020B0606030504020204" pitchFamily="34" charset="0"/>
            </a:endParaRPr>
          </a:p>
          <a:p>
            <a:pPr lvl="0"/>
            <a:r>
              <a:rPr lang="en-GB" sz="2400" dirty="0">
                <a:latin typeface="Open Sans" panose="020B0606030504020204" pitchFamily="34" charset="0"/>
                <a:ea typeface="Open Sans" panose="020B0606030504020204" pitchFamily="34" charset="0"/>
                <a:cs typeface="Open Sans" panose="020B0606030504020204" pitchFamily="34" charset="0"/>
              </a:rPr>
              <a:t>Provides ministry in other areas of the diocese where the resources are limited – one never knows when this could be your own parish</a:t>
            </a:r>
            <a:br>
              <a:rPr lang="en-GB" dirty="0"/>
            </a:br>
            <a:endParaRPr lang="en-GB" dirty="0"/>
          </a:p>
          <a:p>
            <a:endParaRPr lang="en-GB" dirty="0"/>
          </a:p>
        </p:txBody>
      </p:sp>
    </p:spTree>
    <p:extLst>
      <p:ext uri="{BB962C8B-B14F-4D97-AF65-F5344CB8AC3E}">
        <p14:creationId xmlns:p14="http://schemas.microsoft.com/office/powerpoint/2010/main" val="120702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630F-88FB-901E-E9CC-F9EA22CECE88}"/>
              </a:ext>
            </a:extLst>
          </p:cNvPr>
          <p:cNvSpPr>
            <a:spLocks noGrp="1"/>
          </p:cNvSpPr>
          <p:nvPr>
            <p:ph type="title"/>
          </p:nvPr>
        </p:nvSpPr>
        <p:spPr/>
        <p:txBody>
          <a:bodyPr/>
          <a:lstStyle/>
          <a:p>
            <a:r>
              <a:rPr lang="en-GB" b="0" dirty="0">
                <a:solidFill>
                  <a:srgbClr val="AA272F"/>
                </a:solidFill>
                <a:latin typeface="Open Sans" panose="020B0606030504020204" pitchFamily="34" charset="0"/>
                <a:ea typeface="Open Sans" panose="020B0606030504020204" pitchFamily="34" charset="0"/>
                <a:cs typeface="Open Sans" panose="020B0606030504020204" pitchFamily="34" charset="0"/>
              </a:rPr>
              <a:t>How the Common Fund supports:</a:t>
            </a:r>
            <a:br>
              <a:rPr lang="en-GB" b="0" dirty="0">
                <a:solidFill>
                  <a:srgbClr val="AA272F"/>
                </a:solidFill>
                <a:latin typeface="Open Sans" panose="020B0606030504020204" pitchFamily="34" charset="0"/>
                <a:ea typeface="Open Sans" panose="020B0606030504020204" pitchFamily="34" charset="0"/>
                <a:cs typeface="Open Sans" panose="020B0606030504020204" pitchFamily="34" charset="0"/>
              </a:rPr>
            </a:br>
            <a:r>
              <a:rPr lang="en-GB" dirty="0">
                <a:solidFill>
                  <a:srgbClr val="AA272F"/>
                </a:solidFill>
                <a:latin typeface="Open Sans" panose="020B0606030504020204" pitchFamily="34" charset="0"/>
                <a:ea typeface="Open Sans" panose="020B0606030504020204" pitchFamily="34" charset="0"/>
                <a:cs typeface="Open Sans" panose="020B0606030504020204" pitchFamily="34" charset="0"/>
              </a:rPr>
              <a:t>local mission </a:t>
            </a:r>
            <a:br>
              <a:rPr lang="en-GB" dirty="0"/>
            </a:br>
            <a:endParaRPr lang="en-GB" dirty="0"/>
          </a:p>
        </p:txBody>
      </p:sp>
      <p:sp>
        <p:nvSpPr>
          <p:cNvPr id="3" name="Text Placeholder 2">
            <a:extLst>
              <a:ext uri="{FF2B5EF4-FFF2-40B4-BE49-F238E27FC236}">
                <a16:creationId xmlns:a16="http://schemas.microsoft.com/office/drawing/2014/main" id="{5CC67BE2-39C9-FCC1-3FBA-CEFA43237AB0}"/>
              </a:ext>
            </a:extLst>
          </p:cNvPr>
          <p:cNvSpPr>
            <a:spLocks noGrp="1"/>
          </p:cNvSpPr>
          <p:nvPr>
            <p:ph type="body" sz="half" idx="1"/>
          </p:nvPr>
        </p:nvSpPr>
        <p:spPr>
          <a:xfrm>
            <a:off x="457200" y="1600200"/>
            <a:ext cx="8075240" cy="4525963"/>
          </a:xfrm>
        </p:spPr>
        <p:txBody>
          <a:bodyPr/>
          <a:lstStyle/>
          <a:p>
            <a:pPr marL="0" lvl="0" indent="0">
              <a:buNone/>
            </a:pPr>
            <a:r>
              <a:rPr lang="en-GB" sz="2400" dirty="0">
                <a:latin typeface="Open Sans" panose="020B0606030504020204" pitchFamily="34" charset="0"/>
                <a:ea typeface="Open Sans" panose="020B0606030504020204" pitchFamily="34" charset="0"/>
                <a:cs typeface="Open Sans" panose="020B0606030504020204" pitchFamily="34" charset="0"/>
              </a:rPr>
              <a:t>Ensures a parish can serve its community whether the church is large or small, wealthy or poor, more rural or urban by helping with:</a:t>
            </a:r>
          </a:p>
          <a:p>
            <a:pPr marL="0" lvl="0" indent="0">
              <a:buNone/>
            </a:pPr>
            <a:endParaRPr lang="en-GB" sz="2400" dirty="0">
              <a:latin typeface="Open Sans" panose="020B0606030504020204" pitchFamily="34" charset="0"/>
              <a:ea typeface="Open Sans" panose="020B0606030504020204" pitchFamily="34" charset="0"/>
              <a:cs typeface="Open Sans" panose="020B0606030504020204" pitchFamily="34" charset="0"/>
            </a:endParaRPr>
          </a:p>
          <a:p>
            <a:r>
              <a:rPr lang="en-GB" sz="2400" dirty="0">
                <a:latin typeface="Open Sans" panose="020B0606030504020204" pitchFamily="34" charset="0"/>
                <a:ea typeface="Open Sans" panose="020B0606030504020204" pitchFamily="34" charset="0"/>
                <a:cs typeface="Open Sans" panose="020B0606030504020204" pitchFamily="34" charset="0"/>
              </a:rPr>
              <a:t>Community projects</a:t>
            </a:r>
          </a:p>
          <a:p>
            <a:pPr lvl="0"/>
            <a:r>
              <a:rPr lang="en-GB" sz="2400" dirty="0">
                <a:latin typeface="Open Sans" panose="020B0606030504020204" pitchFamily="34" charset="0"/>
                <a:ea typeface="Open Sans" panose="020B0606030504020204" pitchFamily="34" charset="0"/>
                <a:cs typeface="Open Sans" panose="020B0606030504020204" pitchFamily="34" charset="0"/>
              </a:rPr>
              <a:t>Work with children and young people</a:t>
            </a:r>
          </a:p>
          <a:p>
            <a:pPr lvl="0"/>
            <a:r>
              <a:rPr lang="en-GB" sz="2400" dirty="0">
                <a:latin typeface="Open Sans" panose="020B0606030504020204" pitchFamily="34" charset="0"/>
                <a:ea typeface="Open Sans" panose="020B0606030504020204" pitchFamily="34" charset="0"/>
                <a:cs typeface="Open Sans" panose="020B0606030504020204" pitchFamily="34" charset="0"/>
              </a:rPr>
              <a:t>Training for lay ministry </a:t>
            </a: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2400" dirty="0">
                <a:latin typeface="Open Sans" panose="020B0606030504020204" pitchFamily="34" charset="0"/>
                <a:ea typeface="Open Sans" panose="020B0606030504020204" pitchFamily="34" charset="0"/>
                <a:cs typeface="Open Sans" panose="020B0606030504020204" pitchFamily="34" charset="0"/>
              </a:rPr>
              <a:t>Paying into the Common Fund is not a choice between supporting your local mission over something else.</a:t>
            </a:r>
          </a:p>
        </p:txBody>
      </p:sp>
    </p:spTree>
    <p:extLst>
      <p:ext uri="{BB962C8B-B14F-4D97-AF65-F5344CB8AC3E}">
        <p14:creationId xmlns:p14="http://schemas.microsoft.com/office/powerpoint/2010/main" val="64615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5BB39E-9D31-987A-DE77-91EDA2AEBF22}"/>
              </a:ext>
            </a:extLst>
          </p:cNvPr>
          <p:cNvSpPr txBox="1"/>
          <p:nvPr/>
        </p:nvSpPr>
        <p:spPr>
          <a:xfrm>
            <a:off x="323528" y="404664"/>
            <a:ext cx="6696744" cy="1384995"/>
          </a:xfrm>
          <a:prstGeom prst="rect">
            <a:avLst/>
          </a:prstGeom>
          <a:noFill/>
        </p:spPr>
        <p:txBody>
          <a:bodyPr wrap="square" rtlCol="0">
            <a:spAutoFit/>
          </a:bodyPr>
          <a:lstStyle/>
          <a:p>
            <a:r>
              <a:rPr lang="en-GB" sz="2800" dirty="0">
                <a:solidFill>
                  <a:srgbClr val="AA272F"/>
                </a:solidFill>
                <a:latin typeface="Open Sans" panose="020B0606030504020204" pitchFamily="34" charset="0"/>
                <a:ea typeface="Open Sans" panose="020B0606030504020204" pitchFamily="34" charset="0"/>
                <a:cs typeface="Open Sans" panose="020B0606030504020204" pitchFamily="34" charset="0"/>
              </a:rPr>
              <a:t>How the Common Fund supports:</a:t>
            </a:r>
            <a:br>
              <a:rPr lang="en-GB" sz="2800" dirty="0">
                <a:solidFill>
                  <a:srgbClr val="AA272F"/>
                </a:solidFill>
                <a:latin typeface="Open Sans" panose="020B0606030504020204" pitchFamily="34" charset="0"/>
                <a:ea typeface="Open Sans" panose="020B0606030504020204" pitchFamily="34" charset="0"/>
                <a:cs typeface="Open Sans" panose="020B0606030504020204" pitchFamily="34" charset="0"/>
              </a:rPr>
            </a:br>
            <a:r>
              <a:rPr lang="en-GB" sz="2800" b="1" dirty="0">
                <a:solidFill>
                  <a:srgbClr val="AA272F"/>
                </a:solidFill>
                <a:latin typeface="Open Sans" panose="020B0606030504020204" pitchFamily="34" charset="0"/>
                <a:ea typeface="Open Sans" panose="020B0606030504020204" pitchFamily="34" charset="0"/>
                <a:cs typeface="Open Sans" panose="020B0606030504020204" pitchFamily="34" charset="0"/>
              </a:rPr>
              <a:t>Parish support</a:t>
            </a:r>
          </a:p>
          <a:p>
            <a:endParaRPr lang="en-GB" sz="2800" dirty="0">
              <a:solidFill>
                <a:srgbClr val="AA272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poster with text and images&#10;&#10;Description automatically generated">
            <a:extLst>
              <a:ext uri="{FF2B5EF4-FFF2-40B4-BE49-F238E27FC236}">
                <a16:creationId xmlns:a16="http://schemas.microsoft.com/office/drawing/2014/main" id="{AA00F1B3-CEA9-513A-A1BA-93350A5E7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418" y="1376772"/>
            <a:ext cx="2915363" cy="4104456"/>
          </a:xfrm>
          <a:prstGeom prst="rect">
            <a:avLst/>
          </a:prstGeom>
        </p:spPr>
      </p:pic>
      <p:sp>
        <p:nvSpPr>
          <p:cNvPr id="2" name="TextBox 1">
            <a:extLst>
              <a:ext uri="{FF2B5EF4-FFF2-40B4-BE49-F238E27FC236}">
                <a16:creationId xmlns:a16="http://schemas.microsoft.com/office/drawing/2014/main" id="{A5F80C62-59D4-1F42-5153-0B3C830633C3}"/>
              </a:ext>
            </a:extLst>
          </p:cNvPr>
          <p:cNvSpPr txBox="1"/>
          <p:nvPr/>
        </p:nvSpPr>
        <p:spPr>
          <a:xfrm>
            <a:off x="323528" y="1556792"/>
            <a:ext cx="5615890" cy="3785652"/>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Safeguarding, HR, and governance</a:t>
            </a:r>
            <a:br>
              <a:rPr lang="en-GB" sz="2400" dirty="0">
                <a:latin typeface="Open Sans" panose="020B0606030504020204" pitchFamily="34" charset="0"/>
                <a:ea typeface="Open Sans" panose="020B0606030504020204" pitchFamily="34" charset="0"/>
                <a:cs typeface="Open Sans" panose="020B0606030504020204" pitchFamily="34" charset="0"/>
              </a:rPr>
            </a:b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Legal advice and Communications</a:t>
            </a:r>
            <a:br>
              <a:rPr lang="en-GB" sz="2400" dirty="0">
                <a:latin typeface="Open Sans" panose="020B0606030504020204" pitchFamily="34" charset="0"/>
                <a:ea typeface="Open Sans" panose="020B0606030504020204" pitchFamily="34" charset="0"/>
                <a:cs typeface="Open Sans" panose="020B0606030504020204" pitchFamily="34" charset="0"/>
              </a:rPr>
            </a:b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Advice on the care and development of church buildings</a:t>
            </a:r>
            <a:br>
              <a:rPr lang="en-GB" sz="2400" dirty="0">
                <a:latin typeface="Open Sans" panose="020B0606030504020204" pitchFamily="34" charset="0"/>
                <a:ea typeface="Open Sans" panose="020B0606030504020204" pitchFamily="34" charset="0"/>
                <a:cs typeface="Open Sans" panose="020B0606030504020204" pitchFamily="34" charset="0"/>
              </a:rPr>
            </a:b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Guidance on fundraising and giving, or bringing in external funding for projects</a:t>
            </a:r>
          </a:p>
        </p:txBody>
      </p:sp>
    </p:spTree>
    <p:extLst>
      <p:ext uri="{BB962C8B-B14F-4D97-AF65-F5344CB8AC3E}">
        <p14:creationId xmlns:p14="http://schemas.microsoft.com/office/powerpoint/2010/main" val="36749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58E4-96C6-DBEC-CD3B-C923F99420AF}"/>
              </a:ext>
            </a:extLst>
          </p:cNvPr>
          <p:cNvSpPr>
            <a:spLocks noGrp="1"/>
          </p:cNvSpPr>
          <p:nvPr>
            <p:ph type="title"/>
          </p:nvPr>
        </p:nvSpPr>
        <p:spPr>
          <a:xfrm>
            <a:off x="468360" y="453487"/>
            <a:ext cx="7344000" cy="900849"/>
          </a:xfrm>
        </p:spPr>
        <p:txBody>
          <a:bodyPr>
            <a:normAutofit/>
          </a:bodyPr>
          <a:lstStyle/>
          <a:p>
            <a:r>
              <a:rPr lang="en-GB" b="0" dirty="0">
                <a:solidFill>
                  <a:srgbClr val="AA272F"/>
                </a:solidFill>
                <a:latin typeface="Open Sans" panose="020B0606030504020204" pitchFamily="34" charset="0"/>
                <a:ea typeface="Open Sans" panose="020B0606030504020204" pitchFamily="34" charset="0"/>
                <a:cs typeface="Open Sans" panose="020B0606030504020204" pitchFamily="34" charset="0"/>
              </a:rPr>
              <a:t>Why your Parish Offer is so vital</a:t>
            </a:r>
            <a:endParaRPr lang="en-GB" sz="2800" b="0" dirty="0">
              <a:solidFill>
                <a:srgbClr val="AA272F"/>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Content Placeholder 3">
            <a:extLst>
              <a:ext uri="{FF2B5EF4-FFF2-40B4-BE49-F238E27FC236}">
                <a16:creationId xmlns:a16="http://schemas.microsoft.com/office/drawing/2014/main" id="{5FDD70E9-FABD-B235-DF05-5F5B79363E08}"/>
              </a:ext>
            </a:extLst>
          </p:cNvPr>
          <p:cNvGraphicFramePr>
            <a:graphicFrameLocks noGrp="1"/>
          </p:cNvGraphicFramePr>
          <p:nvPr>
            <p:ph idx="1"/>
            <p:extLst>
              <p:ext uri="{D42A27DB-BD31-4B8C-83A1-F6EECF244321}">
                <p14:modId xmlns:p14="http://schemas.microsoft.com/office/powerpoint/2010/main" val="3071625954"/>
              </p:ext>
            </p:extLst>
          </p:nvPr>
        </p:nvGraphicFramePr>
        <p:xfrm>
          <a:off x="143508" y="1354336"/>
          <a:ext cx="8856984" cy="4487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0713104"/>
      </p:ext>
    </p:extLst>
  </p:cSld>
  <p:clrMapOvr>
    <a:masterClrMapping/>
  </p:clrMapOvr>
</p:sld>
</file>

<file path=ppt/theme/theme1.xml><?xml version="1.0" encoding="utf-8"?>
<a:theme xmlns:a="http://schemas.openxmlformats.org/drawingml/2006/main" name="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Diocese of Rochester PowerPoint (3)</Template>
  <TotalTime>5305</TotalTime>
  <Words>2245</Words>
  <Application>Microsoft Office PowerPoint</Application>
  <PresentationFormat>On-screen Show (4:3)</PresentationFormat>
  <Paragraphs>194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Open Sans</vt:lpstr>
      <vt:lpstr>Tahoma</vt:lpstr>
      <vt:lpstr>Verdana</vt:lpstr>
      <vt:lpstr>Standard slides</vt:lpstr>
      <vt:lpstr>PowerPoint Presentation</vt:lpstr>
      <vt:lpstr>A shared endeavour  </vt:lpstr>
      <vt:lpstr>The Common Fund</vt:lpstr>
      <vt:lpstr>‘Though we are many we are  one body’</vt:lpstr>
      <vt:lpstr>How the Common Fund supports: parish ministry </vt:lpstr>
      <vt:lpstr>Maintaining Parish Offer  during a vacancy </vt:lpstr>
      <vt:lpstr>How the Common Fund supports: local mission  </vt:lpstr>
      <vt:lpstr>PowerPoint Presentation</vt:lpstr>
      <vt:lpstr>Why your Parish Offer is so vital</vt:lpstr>
      <vt:lpstr>A reducing deficit</vt:lpstr>
      <vt:lpstr>A budget investing in parishes</vt:lpstr>
      <vt:lpstr>PowerPoint Presentation</vt:lpstr>
      <vt:lpstr>PowerPoint Presentation</vt:lpstr>
      <vt:lpstr>PowerPoint Presentation</vt:lpstr>
      <vt:lpstr>Thank you for prayerfully and generously considering your Parish Offer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Mackenzie</dc:creator>
  <cp:keywords>PowerPoint</cp:keywords>
  <dc:description>v1.0</dc:description>
  <cp:lastModifiedBy>Jennifer Ross</cp:lastModifiedBy>
  <cp:revision>234</cp:revision>
  <cp:lastPrinted>2025-10-27T09:48:40Z</cp:lastPrinted>
  <dcterms:created xsi:type="dcterms:W3CDTF">2014-01-30T17:54:29Z</dcterms:created>
  <dcterms:modified xsi:type="dcterms:W3CDTF">2025-10-28T17:37:46Z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Diocese of Rochester</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We Are Tangerine</vt:lpwstr>
  </property>
  <property fmtid="{D5CDD505-2E9C-101B-9397-08002B2CF9AE}" pid="6" name="Publisher">
    <vt:lpwstr>Kessler Associates</vt:lpwstr>
  </property>
</Properties>
</file>